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1"/>
  </p:notesMasterIdLst>
  <p:sldIdLst>
    <p:sldId id="256" r:id="rId2"/>
    <p:sldId id="278" r:id="rId3"/>
    <p:sldId id="281" r:id="rId4"/>
    <p:sldId id="283" r:id="rId5"/>
    <p:sldId id="291" r:id="rId6"/>
    <p:sldId id="297" r:id="rId7"/>
    <p:sldId id="287" r:id="rId8"/>
    <p:sldId id="293" r:id="rId9"/>
    <p:sldId id="257" r:id="rId10"/>
    <p:sldId id="274" r:id="rId11"/>
    <p:sldId id="285" r:id="rId12"/>
    <p:sldId id="282" r:id="rId13"/>
    <p:sldId id="292" r:id="rId14"/>
    <p:sldId id="295" r:id="rId15"/>
    <p:sldId id="262" r:id="rId16"/>
    <p:sldId id="261" r:id="rId17"/>
    <p:sldId id="270" r:id="rId18"/>
    <p:sldId id="265" r:id="rId19"/>
    <p:sldId id="266" r:id="rId20"/>
    <p:sldId id="267" r:id="rId21"/>
    <p:sldId id="268" r:id="rId22"/>
    <p:sldId id="294" r:id="rId23"/>
    <p:sldId id="277" r:id="rId24"/>
    <p:sldId id="273" r:id="rId25"/>
    <p:sldId id="269" r:id="rId26"/>
    <p:sldId id="280" r:id="rId27"/>
    <p:sldId id="288" r:id="rId28"/>
    <p:sldId id="289" r:id="rId29"/>
    <p:sldId id="29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7" d="100"/>
          <a:sy n="107" d="100"/>
        </p:scale>
        <p:origin x="-240" y="-112"/>
      </p:cViewPr>
      <p:guideLst>
        <p:guide orient="horz" pos="2160"/>
        <p:guide pos="2880"/>
      </p:guideLst>
    </p:cSldViewPr>
  </p:slideViewPr>
  <p:notesTextViewPr>
    <p:cViewPr>
      <p:scale>
        <a:sx n="100" d="100"/>
        <a:sy n="100" d="100"/>
      </p:scale>
      <p:origin x="0" y="0"/>
    </p:cViewPr>
  </p:notesTextViewPr>
  <p:sorterViewPr>
    <p:cViewPr>
      <p:scale>
        <a:sx n="143" d="100"/>
        <a:sy n="143"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DE3D9-0455-A846-AC9F-2B2E2537B7F4}" type="datetimeFigureOut">
              <a:rPr lang="en-US" smtClean="0"/>
              <a:pPr/>
              <a:t>9/11/12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257DB-751F-C94E-9A23-A0239040AA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C08257DB-751F-C94E-9A23-A0239040AAAE}"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C08257DB-751F-C94E-9A23-A0239040AAAE}"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AU"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AU"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F4EE222-0685-7242-8B82-C9A5800B5977}" type="datetimeFigureOut">
              <a:rPr lang="en-US" smtClean="0"/>
              <a:pPr/>
              <a:t>9/11/12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79D058F-657B-9446-90DE-2F499C6975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p>
            <a:fld id="{9F4EE222-0685-7242-8B82-C9A5800B5977}" type="datetimeFigureOut">
              <a:rPr lang="en-US" smtClean="0"/>
              <a:pPr/>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D058F-657B-9446-90DE-2F499C6975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p>
            <a:fld id="{9F4EE222-0685-7242-8B82-C9A5800B5977}" type="datetimeFigureOut">
              <a:rPr lang="en-US" smtClean="0"/>
              <a:pPr/>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D058F-657B-9446-90DE-2F499C6975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7" name="Date Placeholder 6"/>
          <p:cNvSpPr>
            <a:spLocks noGrp="1"/>
          </p:cNvSpPr>
          <p:nvPr>
            <p:ph type="dt" sz="half" idx="14"/>
          </p:nvPr>
        </p:nvSpPr>
        <p:spPr/>
        <p:txBody>
          <a:bodyPr rtlCol="0"/>
          <a:lstStyle/>
          <a:p>
            <a:fld id="{9F4EE222-0685-7242-8B82-C9A5800B5977}" type="datetimeFigureOut">
              <a:rPr lang="en-US" smtClean="0"/>
              <a:pPr/>
              <a:t>9/11/12</a:t>
            </a:fld>
            <a:endParaRPr lang="en-US"/>
          </a:p>
        </p:txBody>
      </p:sp>
      <p:sp>
        <p:nvSpPr>
          <p:cNvPr id="9" name="Slide Number Placeholder 8"/>
          <p:cNvSpPr>
            <a:spLocks noGrp="1"/>
          </p:cNvSpPr>
          <p:nvPr>
            <p:ph type="sldNum" sz="quarter" idx="15"/>
          </p:nvPr>
        </p:nvSpPr>
        <p:spPr/>
        <p:txBody>
          <a:bodyPr rtlCol="0"/>
          <a:lstStyle/>
          <a:p>
            <a:fld id="{E79D058F-657B-9446-90DE-2F499C69753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AU"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F4EE222-0685-7242-8B82-C9A5800B5977}" type="datetimeFigureOut">
              <a:rPr lang="en-US" smtClean="0"/>
              <a:pPr/>
              <a:t>9/11/12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79D058F-657B-9446-90DE-2F499C69753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5" name="Date Placeholder 4"/>
          <p:cNvSpPr>
            <a:spLocks noGrp="1"/>
          </p:cNvSpPr>
          <p:nvPr>
            <p:ph type="dt" sz="half" idx="10"/>
          </p:nvPr>
        </p:nvSpPr>
        <p:spPr/>
        <p:txBody>
          <a:bodyPr/>
          <a:lstStyle/>
          <a:p>
            <a:fld id="{9F4EE222-0685-7242-8B82-C9A5800B5977}" type="datetimeFigureOut">
              <a:rPr lang="en-US" smtClean="0"/>
              <a:pPr/>
              <a:t>9/11/12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D058F-657B-9446-90DE-2F499C69753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AU" smtClean="0"/>
              <a:t>Click to edit Master title style</a:t>
            </a:r>
            <a:endParaRPr kumimoji="0" lang="en-US"/>
          </a:p>
        </p:txBody>
      </p:sp>
      <p:sp>
        <p:nvSpPr>
          <p:cNvPr id="7" name="Date Placeholder 6"/>
          <p:cNvSpPr>
            <a:spLocks noGrp="1"/>
          </p:cNvSpPr>
          <p:nvPr>
            <p:ph type="dt" sz="half" idx="10"/>
          </p:nvPr>
        </p:nvSpPr>
        <p:spPr/>
        <p:txBody>
          <a:bodyPr/>
          <a:lstStyle/>
          <a:p>
            <a:fld id="{9F4EE222-0685-7242-8B82-C9A5800B5977}" type="datetimeFigureOut">
              <a:rPr lang="en-US" smtClean="0"/>
              <a:pPr/>
              <a:t>9/11/12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D058F-657B-9446-90DE-2F499C69753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AU"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AU"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6" name="Date Placeholder 5"/>
          <p:cNvSpPr>
            <a:spLocks noGrp="1"/>
          </p:cNvSpPr>
          <p:nvPr>
            <p:ph type="dt" sz="half" idx="10"/>
          </p:nvPr>
        </p:nvSpPr>
        <p:spPr/>
        <p:txBody>
          <a:bodyPr rtlCol="0"/>
          <a:lstStyle/>
          <a:p>
            <a:fld id="{9F4EE222-0685-7242-8B82-C9A5800B5977}" type="datetimeFigureOut">
              <a:rPr lang="en-US" smtClean="0"/>
              <a:pPr/>
              <a:t>9/11/12</a:t>
            </a:fld>
            <a:endParaRPr lang="en-US"/>
          </a:p>
        </p:txBody>
      </p:sp>
      <p:sp>
        <p:nvSpPr>
          <p:cNvPr id="7" name="Slide Number Placeholder 6"/>
          <p:cNvSpPr>
            <a:spLocks noGrp="1"/>
          </p:cNvSpPr>
          <p:nvPr>
            <p:ph type="sldNum" sz="quarter" idx="11"/>
          </p:nvPr>
        </p:nvSpPr>
        <p:spPr/>
        <p:txBody>
          <a:bodyPr rtlCol="0"/>
          <a:lstStyle/>
          <a:p>
            <a:fld id="{E79D058F-657B-9446-90DE-2F499C69753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EE222-0685-7242-8B82-C9A5800B5977}" type="datetimeFigureOut">
              <a:rPr lang="en-US" smtClean="0"/>
              <a:pPr/>
              <a:t>9/11/12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D058F-657B-9446-90DE-2F499C6975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AU"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AU"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21" name="Date Placeholder 20"/>
          <p:cNvSpPr>
            <a:spLocks noGrp="1"/>
          </p:cNvSpPr>
          <p:nvPr>
            <p:ph type="dt" sz="half" idx="14"/>
          </p:nvPr>
        </p:nvSpPr>
        <p:spPr/>
        <p:txBody>
          <a:bodyPr rtlCol="0"/>
          <a:lstStyle/>
          <a:p>
            <a:fld id="{9F4EE222-0685-7242-8B82-C9A5800B5977}" type="datetimeFigureOut">
              <a:rPr lang="en-US" smtClean="0"/>
              <a:pPr/>
              <a:t>9/11/12</a:t>
            </a:fld>
            <a:endParaRPr lang="en-US"/>
          </a:p>
        </p:txBody>
      </p:sp>
      <p:sp>
        <p:nvSpPr>
          <p:cNvPr id="22" name="Slide Number Placeholder 21"/>
          <p:cNvSpPr>
            <a:spLocks noGrp="1"/>
          </p:cNvSpPr>
          <p:nvPr>
            <p:ph type="sldNum" sz="quarter" idx="15"/>
          </p:nvPr>
        </p:nvSpPr>
        <p:spPr/>
        <p:txBody>
          <a:bodyPr rtlCol="0"/>
          <a:lstStyle/>
          <a:p>
            <a:fld id="{E79D058F-657B-9446-90DE-2F499C69753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AU"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AU"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AU"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F4EE222-0685-7242-8B82-C9A5800B5977}" type="datetimeFigureOut">
              <a:rPr lang="en-US" smtClean="0"/>
              <a:pPr/>
              <a:t>9/11/12</a:t>
            </a:fld>
            <a:endParaRPr lang="en-US"/>
          </a:p>
        </p:txBody>
      </p:sp>
      <p:sp>
        <p:nvSpPr>
          <p:cNvPr id="18" name="Slide Number Placeholder 17"/>
          <p:cNvSpPr>
            <a:spLocks noGrp="1"/>
          </p:cNvSpPr>
          <p:nvPr>
            <p:ph type="sldNum" sz="quarter" idx="11"/>
          </p:nvPr>
        </p:nvSpPr>
        <p:spPr/>
        <p:txBody>
          <a:bodyPr rtlCol="0"/>
          <a:lstStyle/>
          <a:p>
            <a:fld id="{E79D058F-657B-9446-90DE-2F499C69753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AU"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AU" smtClean="0"/>
              <a:t>Click to edit Master text styles</a:t>
            </a:r>
          </a:p>
          <a:p>
            <a:pPr lvl="1" eaLnBrk="1" latinLnBrk="0" hangingPunct="1"/>
            <a:r>
              <a:rPr kumimoji="0" lang="en-AU" smtClean="0"/>
              <a:t>Second level</a:t>
            </a:r>
          </a:p>
          <a:p>
            <a:pPr lvl="2" eaLnBrk="1" latinLnBrk="0" hangingPunct="1"/>
            <a:r>
              <a:rPr kumimoji="0" lang="en-AU" smtClean="0"/>
              <a:t>Third level</a:t>
            </a:r>
          </a:p>
          <a:p>
            <a:pPr lvl="3" eaLnBrk="1" latinLnBrk="0" hangingPunct="1"/>
            <a:r>
              <a:rPr kumimoji="0" lang="en-AU" smtClean="0"/>
              <a:t>Fourth level</a:t>
            </a:r>
          </a:p>
          <a:p>
            <a:pPr lvl="4" eaLnBrk="1" latinLnBrk="0" hangingPunct="1"/>
            <a:r>
              <a:rPr kumimoji="0" lang="en-AU"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F4EE222-0685-7242-8B82-C9A5800B5977}" type="datetimeFigureOut">
              <a:rPr lang="en-US" smtClean="0"/>
              <a:pPr/>
              <a:t>9/11/12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79D058F-657B-9446-90DE-2F499C6975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ncbi.nlm.nih.gov/pubmed/1741596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hyperlink" Target="http://www.ncbi.nlm.nih.gov/pubmed?term=Seo%20SW%5BAuthor%5D&amp;cauthor=true&amp;cauthor_uid=17413623" TargetMode="External"/><Relationship Id="rId5" Type="http://schemas.openxmlformats.org/officeDocument/2006/relationships/hyperlink" Target="http://www.ncbi.nlm.nih.gov/pubmed?term=Levi%20L%5BAuthor%5D&amp;cauthor=true&amp;cauthor_uid=17413623" TargetMode="External"/><Relationship Id="rId7" Type="http://schemas.openxmlformats.org/officeDocument/2006/relationships/hyperlink" Target="http://www.ncbi.nlm.nih.gov/pubmed?term=Kikkawa%20DO%5BAuthor%5D&amp;cauthor=true&amp;cauthor_uid=17413623" TargetMode="External"/><Relationship Id="rId1" Type="http://schemas.openxmlformats.org/officeDocument/2006/relationships/slideLayout" Target="../slideLayouts/slideLayout2.xml"/><Relationship Id="rId2" Type="http://schemas.openxmlformats.org/officeDocument/2006/relationships/hyperlink" Target="http://www.ncbi.nlm.nih.gov/pubmed/17413623" TargetMode="External"/><Relationship Id="rId3" Type="http://schemas.openxmlformats.org/officeDocument/2006/relationships/hyperlink" Target="http://www.ncbi.nlm.nih.gov/pubmed?term=Korn%20BS%5BAuthor%5D&amp;cauthor=true&amp;cauthor_uid=17413623" TargetMode="External"/><Relationship Id="rId6" Type="http://schemas.openxmlformats.org/officeDocument/2006/relationships/hyperlink" Target="http://www.ncbi.nlm.nih.gov/pubmed?term=Granet%20DB%5BAuthor%5D&amp;cauthor=true&amp;cauthor_uid=1741362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Botox in thyroid eye disease</a:t>
            </a:r>
            <a:endParaRPr lang="en-US" dirty="0"/>
          </a:p>
        </p:txBody>
      </p:sp>
      <p:sp>
        <p:nvSpPr>
          <p:cNvPr id="3" name="Subtitle 2"/>
          <p:cNvSpPr>
            <a:spLocks noGrp="1"/>
          </p:cNvSpPr>
          <p:nvPr>
            <p:ph type="subTitle" idx="1"/>
          </p:nvPr>
        </p:nvSpPr>
        <p:spPr/>
        <p:txBody>
          <a:bodyPr/>
          <a:lstStyle/>
          <a:p>
            <a:r>
              <a:rPr lang="en-US" dirty="0" smtClean="0"/>
              <a:t>Lionel Kowal</a:t>
            </a:r>
          </a:p>
          <a:p>
            <a:r>
              <a:rPr lang="en-US" dirty="0" smtClean="0"/>
              <a:t>Australia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 </a:t>
            </a:r>
            <a:r>
              <a:rPr lang="en-US" dirty="0" err="1" smtClean="0"/>
              <a:t>measurments</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i="1" dirty="0" smtClean="0"/>
              <a:t>7 pts with recent onset GO.   Affected muscles were stiff. </a:t>
            </a:r>
          </a:p>
          <a:p>
            <a:pPr>
              <a:buNone/>
            </a:pPr>
            <a:r>
              <a:rPr lang="en-US" b="1" i="1" dirty="0" smtClean="0"/>
              <a:t>When the other eye looked out of the field of action of the muscle, it lengthened. </a:t>
            </a:r>
            <a:endParaRPr lang="en-US" b="1" i="1" dirty="0" smtClean="0"/>
          </a:p>
          <a:p>
            <a:pPr>
              <a:buNone/>
            </a:pPr>
            <a:endParaRPr lang="en-US" i="1" dirty="0" smtClean="0"/>
          </a:p>
          <a:p>
            <a:pPr>
              <a:buNone/>
            </a:pPr>
            <a:r>
              <a:rPr lang="en-US" sz="2595" i="1" dirty="0" smtClean="0"/>
              <a:t>.</a:t>
            </a:r>
            <a:r>
              <a:rPr lang="en-US" sz="2595" i="1" dirty="0" smtClean="0"/>
              <a:t>.the </a:t>
            </a:r>
            <a:r>
              <a:rPr lang="en-US" sz="2595" b="1" i="1" dirty="0" smtClean="0"/>
              <a:t>raised muscle tension and reduced elasticity of the involved muscles were primarily caused by active muscle contraction and not by fibrosis</a:t>
            </a:r>
          </a:p>
          <a:p>
            <a:pPr>
              <a:buNone/>
            </a:pPr>
            <a:endParaRPr lang="en-US" b="1" i="1" dirty="0" smtClean="0"/>
          </a:p>
          <a:p>
            <a:pPr>
              <a:buNone/>
            </a:pPr>
            <a:r>
              <a:rPr lang="en-US" dirty="0" smtClean="0"/>
              <a:t>…</a:t>
            </a:r>
            <a:r>
              <a:rPr lang="en-US" u="sng" dirty="0" smtClean="0"/>
              <a:t>so Botox should work</a:t>
            </a:r>
          </a:p>
          <a:p>
            <a:pPr>
              <a:buNone/>
            </a:pPr>
            <a:endParaRPr lang="en-US" sz="1800" i="1" dirty="0" smtClean="0"/>
          </a:p>
          <a:p>
            <a:pPr>
              <a:buNone/>
            </a:pPr>
            <a:endParaRPr lang="en-US" sz="1200" i="1" dirty="0" smtClean="0"/>
          </a:p>
          <a:p>
            <a:pPr>
              <a:buNone/>
            </a:pPr>
            <a:r>
              <a:rPr lang="en-US" sz="1200" i="1" dirty="0" smtClean="0"/>
              <a:t>Force-length recording of eye muscles during local anesthesia surgery in 32 strabismus patients</a:t>
            </a:r>
          </a:p>
          <a:p>
            <a:pPr>
              <a:buNone/>
            </a:pPr>
            <a:r>
              <a:rPr lang="en-US" sz="1200" i="1" dirty="0" err="1" smtClean="0"/>
              <a:t>Simonsz</a:t>
            </a:r>
            <a:r>
              <a:rPr lang="en-US" sz="1200" i="1" dirty="0" smtClean="0"/>
              <a:t> HJ		Strabismus. 1994. </a:t>
            </a:r>
            <a:r>
              <a:rPr lang="en-US" sz="1200" i="1" dirty="0" err="1" smtClean="0"/>
              <a:t>Vol</a:t>
            </a:r>
            <a:r>
              <a:rPr lang="en-US" sz="1200" i="1" dirty="0" smtClean="0"/>
              <a:t> 2. pp 197-217</a:t>
            </a:r>
            <a:endParaRPr lang="en-US" sz="1200" i="1"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67" dirty="0" smtClean="0"/>
              <a:t>=</a:t>
            </a:r>
            <a:endParaRPr lang="en-US" sz="2667" dirty="0"/>
          </a:p>
        </p:txBody>
      </p:sp>
      <p:sp>
        <p:nvSpPr>
          <p:cNvPr id="3" name="Content Placeholder 2"/>
          <p:cNvSpPr>
            <a:spLocks noGrp="1"/>
          </p:cNvSpPr>
          <p:nvPr>
            <p:ph sz="quarter" idx="1"/>
          </p:nvPr>
        </p:nvSpPr>
        <p:spPr>
          <a:xfrm>
            <a:off x="457200" y="2634562"/>
            <a:ext cx="8229600" cy="3491602"/>
          </a:xfrm>
        </p:spPr>
        <p:txBody>
          <a:bodyPr>
            <a:normAutofit/>
          </a:bodyPr>
          <a:lstStyle/>
          <a:p>
            <a:r>
              <a:rPr lang="en-US" dirty="0" smtClean="0"/>
              <a:t>8 pts with endocrine orbital </a:t>
            </a:r>
            <a:r>
              <a:rPr lang="en-US" dirty="0" err="1" smtClean="0"/>
              <a:t>myopathy</a:t>
            </a:r>
            <a:r>
              <a:rPr lang="en-US" dirty="0" smtClean="0"/>
              <a:t> received BT in extraocular </a:t>
            </a:r>
            <a:r>
              <a:rPr lang="en-US" dirty="0" smtClean="0"/>
              <a:t>muscles…</a:t>
            </a:r>
            <a:r>
              <a:rPr lang="en-US" dirty="0" smtClean="0"/>
              <a:t>…</a:t>
            </a:r>
          </a:p>
          <a:p>
            <a:r>
              <a:rPr lang="en-US" dirty="0" smtClean="0"/>
              <a:t>Strabismus of ≤25Δ, especially during early stages of eye muscle involvement, responded well to injection with realignment and ….. avoidance of </a:t>
            </a:r>
            <a:r>
              <a:rPr lang="en-US" b="1" dirty="0" smtClean="0"/>
              <a:t>fixed muscle shortening. </a:t>
            </a:r>
          </a:p>
          <a:p>
            <a:r>
              <a:rPr lang="en-US" dirty="0" smtClean="0"/>
              <a:t>Long-standing strabismus, large angles ….. responded less well</a:t>
            </a:r>
            <a:endParaRPr lang="en-US" dirty="0"/>
          </a:p>
        </p:txBody>
      </p:sp>
      <p:pic>
        <p:nvPicPr>
          <p:cNvPr id="4" name="Picture 3" descr="scott 2.tiff"/>
          <p:cNvPicPr>
            <a:picLocks noChangeAspect="1"/>
          </p:cNvPicPr>
          <p:nvPr/>
        </p:nvPicPr>
        <p:blipFill>
          <a:blip r:embed="rId2"/>
          <a:stretch>
            <a:fillRect/>
          </a:stretch>
        </p:blipFill>
        <p:spPr>
          <a:xfrm>
            <a:off x="21178" y="18361"/>
            <a:ext cx="6223000" cy="2616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Scott</a:t>
            </a:r>
            <a:endParaRPr lang="en-US" dirty="0"/>
          </a:p>
        </p:txBody>
      </p:sp>
      <p:sp>
        <p:nvSpPr>
          <p:cNvPr id="3" name="Content Placeholder 2"/>
          <p:cNvSpPr>
            <a:spLocks noGrp="1"/>
          </p:cNvSpPr>
          <p:nvPr>
            <p:ph sz="quarter" idx="1"/>
          </p:nvPr>
        </p:nvSpPr>
        <p:spPr/>
        <p:txBody>
          <a:bodyPr>
            <a:normAutofit/>
          </a:bodyPr>
          <a:lstStyle/>
          <a:p>
            <a:r>
              <a:rPr lang="en-US" sz="3600" dirty="0" smtClean="0"/>
              <a:t>Works very well in 10-15%</a:t>
            </a:r>
          </a:p>
          <a:p>
            <a:r>
              <a:rPr lang="en-US" sz="3600" dirty="0" smtClean="0"/>
              <a:t>An effect in a further 20%</a:t>
            </a:r>
          </a:p>
          <a:p>
            <a:r>
              <a:rPr lang="en-US" sz="3600" dirty="0" smtClean="0"/>
              <a:t>Ineffective in most</a:t>
            </a:r>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a:t>
            </a:r>
            <a:r>
              <a:rPr lang="en-US" dirty="0" err="1" smtClean="0"/>
              <a:t>Granet</a:t>
            </a:r>
            <a:r>
              <a:rPr lang="en-US" dirty="0" smtClean="0"/>
              <a:t>  </a:t>
            </a:r>
            <a:r>
              <a:rPr lang="en-US" dirty="0" err="1" smtClean="0"/>
              <a:t>ucsd</a:t>
            </a:r>
            <a:r>
              <a:rPr lang="en-US" dirty="0" smtClean="0"/>
              <a:t>      WCPOS  2012</a:t>
            </a:r>
            <a:endParaRPr lang="en-US" dirty="0"/>
          </a:p>
        </p:txBody>
      </p:sp>
      <p:sp>
        <p:nvSpPr>
          <p:cNvPr id="3" name="Content Placeholder 2"/>
          <p:cNvSpPr>
            <a:spLocks noGrp="1"/>
          </p:cNvSpPr>
          <p:nvPr>
            <p:ph sz="quarter" idx="1"/>
          </p:nvPr>
        </p:nvSpPr>
        <p:spPr/>
        <p:txBody>
          <a:bodyPr>
            <a:normAutofit/>
          </a:bodyPr>
          <a:lstStyle/>
          <a:p>
            <a:r>
              <a:rPr lang="en-US" sz="4000" dirty="0" smtClean="0"/>
              <a:t>Use 5-15u</a:t>
            </a:r>
          </a:p>
          <a:p>
            <a:r>
              <a:rPr lang="en-US" sz="4000" dirty="0" smtClean="0"/>
              <a:t>Overall 1/3 pts avoid strabismus surgery</a:t>
            </a:r>
          </a:p>
          <a:p>
            <a:r>
              <a:rPr lang="en-US" sz="4000" dirty="0" smtClean="0"/>
              <a:t>Success better &lt; 20Δ</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b="1" u="sng" dirty="0" smtClean="0">
                <a:hlinkClick r:id="rId2"/>
              </a:rPr>
              <a:t>botulinum toxin A in the treatment of restrictictive strabismus in thyroid associated ophthalmopathy  [Chinese]</a:t>
            </a:r>
            <a:r>
              <a:rPr lang="en-US" sz="1600" b="1" u="sng" dirty="0" smtClean="0"/>
              <a:t/>
            </a:r>
            <a:br>
              <a:rPr lang="en-US" sz="1600" b="1" u="sng" dirty="0" smtClean="0"/>
            </a:br>
            <a:r>
              <a:rPr lang="en-US" sz="1600" u="sng" dirty="0" smtClean="0">
                <a:hlinkClick r:id="rId2"/>
              </a:rPr>
              <a:t>Zhonghua Yan Ke Za Zhi. 2006 Dec;42(12):1063-7.</a:t>
            </a:r>
            <a:endParaRPr lang="en-US" sz="1600" dirty="0"/>
          </a:p>
        </p:txBody>
      </p:sp>
      <p:sp>
        <p:nvSpPr>
          <p:cNvPr id="3" name="Content Placeholder 2"/>
          <p:cNvSpPr>
            <a:spLocks noGrp="1"/>
          </p:cNvSpPr>
          <p:nvPr>
            <p:ph sz="quarter" idx="1"/>
          </p:nvPr>
        </p:nvSpPr>
        <p:spPr/>
        <p:txBody>
          <a:bodyPr>
            <a:normAutofit lnSpcReduction="10000"/>
          </a:bodyPr>
          <a:lstStyle/>
          <a:p>
            <a:pPr>
              <a:buNone/>
            </a:pPr>
            <a:r>
              <a:rPr lang="en-US" b="1" dirty="0" smtClean="0"/>
              <a:t>BTX  injection has a good effect in the treatment of restrictive strabismus in TAO. Better results</a:t>
            </a:r>
            <a:r>
              <a:rPr lang="en-US" b="1" dirty="0" smtClean="0"/>
              <a:t> … when </a:t>
            </a:r>
            <a:r>
              <a:rPr lang="en-US" b="1" dirty="0" smtClean="0"/>
              <a:t>treated earlier. Compare with paralytic strabismus and comitant strabismus, the dosage of botulinum toxin A in each injection in TAO is higher, the mean changes of degree of deviation is slighter, the interval between injections and the duration of effect is shorter. Injection dosage should increase after repeated injections. Intolerable diplopia could be eliminated in some patients, therefore, a muscle surgery could be avoided.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sz="quarter" idx="1"/>
          </p:nvPr>
        </p:nvSpPr>
        <p:spPr>
          <a:xfrm>
            <a:off x="457200" y="1600200"/>
            <a:ext cx="3511076" cy="4873752"/>
          </a:xfrm>
        </p:spPr>
        <p:txBody>
          <a:bodyPr/>
          <a:lstStyle/>
          <a:p>
            <a:r>
              <a:rPr lang="en-US" dirty="0" smtClean="0"/>
              <a:t>1. EMG</a:t>
            </a:r>
          </a:p>
          <a:p>
            <a:r>
              <a:rPr lang="en-US" dirty="0" smtClean="0"/>
              <a:t>2. </a:t>
            </a:r>
            <a:r>
              <a:rPr lang="en-US" b="1" dirty="0" smtClean="0"/>
              <a:t>Mendonca forceps</a:t>
            </a:r>
          </a:p>
          <a:p>
            <a:r>
              <a:rPr lang="en-US" dirty="0" smtClean="0"/>
              <a:t>3. Dose: stopped trying 2.5u or 5u. </a:t>
            </a:r>
          </a:p>
          <a:p>
            <a:r>
              <a:rPr lang="en-US" dirty="0" smtClean="0"/>
              <a:t>I start with 10u. </a:t>
            </a:r>
          </a:p>
          <a:p>
            <a:r>
              <a:rPr lang="en-US" dirty="0" smtClean="0"/>
              <a:t>If zero effect, try 20u</a:t>
            </a:r>
          </a:p>
          <a:p>
            <a:endParaRPr lang="en-US" dirty="0" smtClean="0"/>
          </a:p>
        </p:txBody>
      </p:sp>
      <p:pic>
        <p:nvPicPr>
          <p:cNvPr id="4" name="Picture 3" descr="MENDONCA2.tiff"/>
          <p:cNvPicPr>
            <a:picLocks noChangeAspect="1"/>
          </p:cNvPicPr>
          <p:nvPr/>
        </p:nvPicPr>
        <p:blipFill>
          <a:blip r:embed="rId2"/>
          <a:stretch>
            <a:fillRect/>
          </a:stretch>
        </p:blipFill>
        <p:spPr>
          <a:xfrm>
            <a:off x="3968276" y="-28290"/>
            <a:ext cx="5207000" cy="3429000"/>
          </a:xfrm>
          <a:prstGeom prst="rect">
            <a:avLst/>
          </a:prstGeom>
        </p:spPr>
      </p:pic>
      <p:pic>
        <p:nvPicPr>
          <p:cNvPr id="5" name="Picture 4" descr="Filme Botox 001.jpg"/>
          <p:cNvPicPr>
            <a:picLocks noChangeAspect="1"/>
          </p:cNvPicPr>
          <p:nvPr/>
        </p:nvPicPr>
        <p:blipFill>
          <a:blip r:embed="rId3"/>
          <a:stretch>
            <a:fillRect/>
          </a:stretch>
        </p:blipFill>
        <p:spPr>
          <a:xfrm>
            <a:off x="4211984" y="3158988"/>
            <a:ext cx="4932016" cy="36990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Kraft :</a:t>
            </a:r>
            <a:r>
              <a:rPr lang="en-US" dirty="0" smtClean="0"/>
              <a:t> is it </a:t>
            </a:r>
            <a:r>
              <a:rPr lang="en-US" dirty="0" smtClean="0"/>
              <a:t>the </a:t>
            </a:r>
            <a:r>
              <a:rPr lang="en-US" dirty="0" err="1" smtClean="0"/>
              <a:t>botox</a:t>
            </a:r>
            <a:r>
              <a:rPr lang="en-US" dirty="0" smtClean="0"/>
              <a:t>, or is it any intramuscular injection?</a:t>
            </a:r>
            <a:endParaRPr lang="en-US" dirty="0"/>
          </a:p>
        </p:txBody>
      </p:sp>
      <p:sp>
        <p:nvSpPr>
          <p:cNvPr id="3" name="Content Placeholder 2"/>
          <p:cNvSpPr>
            <a:spLocks noGrp="1"/>
          </p:cNvSpPr>
          <p:nvPr>
            <p:ph sz="quarter" idx="1"/>
          </p:nvPr>
        </p:nvSpPr>
        <p:spPr/>
        <p:txBody>
          <a:bodyPr>
            <a:normAutofit fontScale="85000" lnSpcReduction="20000"/>
          </a:bodyPr>
          <a:lstStyle/>
          <a:p>
            <a:pPr>
              <a:buNone/>
            </a:pPr>
            <a:r>
              <a:rPr lang="en-US" b="0" i="0" dirty="0" smtClean="0">
                <a:solidFill>
                  <a:srgbClr val="000000"/>
                </a:solidFill>
                <a:latin typeface="Consolas"/>
                <a:ea typeface="Consolas"/>
                <a:cs typeface="Consolas"/>
              </a:rPr>
              <a:t>Many years ago one of my oculoplastics colleagues who used to do lots of thyroid orbit surgery .... asked if the Botox injection actually did very much in these patients or was it really the fluid</a:t>
            </a:r>
            <a:r>
              <a:rPr lang="en-US" dirty="0" smtClean="0">
                <a:solidFill>
                  <a:srgbClr val="000000"/>
                </a:solidFill>
                <a:latin typeface="Consolas"/>
                <a:ea typeface="Consolas"/>
                <a:cs typeface="Consolas"/>
              </a:rPr>
              <a:t> i</a:t>
            </a:r>
            <a:r>
              <a:rPr lang="en-US" b="0" i="0" dirty="0" smtClean="0">
                <a:solidFill>
                  <a:srgbClr val="000000"/>
                </a:solidFill>
                <a:latin typeface="Consolas"/>
                <a:ea typeface="Consolas"/>
                <a:cs typeface="Consolas"/>
              </a:rPr>
              <a:t>tself that physically separated fibrils and may release restrictions.</a:t>
            </a:r>
          </a:p>
          <a:p>
            <a:endParaRPr lang="en-US" b="0" i="0" dirty="0" smtClean="0">
              <a:solidFill>
                <a:srgbClr val="000000"/>
              </a:solidFill>
              <a:latin typeface="Consolas"/>
              <a:ea typeface="Consolas"/>
              <a:cs typeface="Consolas"/>
            </a:endParaRPr>
          </a:p>
          <a:p>
            <a:r>
              <a:rPr lang="en-US" b="0" i="0" dirty="0" smtClean="0">
                <a:solidFill>
                  <a:srgbClr val="000000"/>
                </a:solidFill>
                <a:latin typeface="Consolas"/>
                <a:ea typeface="Consolas"/>
                <a:cs typeface="Consolas"/>
              </a:rPr>
              <a:t>I did a small controlled study (</a:t>
            </a:r>
            <a:r>
              <a:rPr lang="en-US" dirty="0" smtClean="0">
                <a:solidFill>
                  <a:srgbClr val="000000"/>
                </a:solidFill>
                <a:latin typeface="Consolas"/>
                <a:ea typeface="Consolas"/>
                <a:cs typeface="Consolas"/>
              </a:rPr>
              <a:t>…</a:t>
            </a:r>
            <a:r>
              <a:rPr lang="en-US" b="0" i="0" dirty="0" smtClean="0">
                <a:solidFill>
                  <a:srgbClr val="000000"/>
                </a:solidFill>
                <a:latin typeface="Consolas"/>
                <a:ea typeface="Consolas"/>
                <a:cs typeface="Consolas"/>
              </a:rPr>
              <a:t>no more than 3 or 4)</a:t>
            </a:r>
            <a:r>
              <a:rPr lang="en-US" dirty="0" smtClean="0">
                <a:solidFill>
                  <a:srgbClr val="000000"/>
                </a:solidFill>
                <a:latin typeface="Consolas"/>
                <a:ea typeface="Consolas"/>
                <a:cs typeface="Consolas"/>
              </a:rPr>
              <a:t> … </a:t>
            </a:r>
            <a:r>
              <a:rPr lang="en-US" b="0" i="0" dirty="0" smtClean="0">
                <a:solidFill>
                  <a:srgbClr val="000000"/>
                </a:solidFill>
                <a:latin typeface="Consolas"/>
                <a:ea typeface="Consolas"/>
                <a:cs typeface="Consolas"/>
              </a:rPr>
              <a:t>I only injected saline under EMG guidance into thyroid inferior rectus muscles.  Each case had a </a:t>
            </a:r>
            <a:r>
              <a:rPr lang="en-US" b="0" i="0" dirty="0" err="1" smtClean="0">
                <a:solidFill>
                  <a:srgbClr val="000000"/>
                </a:solidFill>
                <a:latin typeface="Consolas"/>
                <a:ea typeface="Consolas"/>
                <a:cs typeface="Consolas"/>
              </a:rPr>
              <a:t>hypotropia</a:t>
            </a:r>
            <a:r>
              <a:rPr lang="en-US" b="0" i="0" dirty="0" smtClean="0">
                <a:solidFill>
                  <a:srgbClr val="000000"/>
                </a:solidFill>
                <a:latin typeface="Consolas"/>
                <a:ea typeface="Consolas"/>
                <a:cs typeface="Consolas"/>
              </a:rPr>
              <a:t> </a:t>
            </a:r>
            <a:r>
              <a:rPr lang="en-US" dirty="0" smtClean="0">
                <a:solidFill>
                  <a:srgbClr val="000000"/>
                </a:solidFill>
                <a:latin typeface="Consolas"/>
                <a:ea typeface="Consolas"/>
                <a:cs typeface="Consolas"/>
              </a:rPr>
              <a:t>&gt;</a:t>
            </a:r>
            <a:r>
              <a:rPr lang="en-US" b="0" i="0" dirty="0" smtClean="0">
                <a:solidFill>
                  <a:srgbClr val="000000"/>
                </a:solidFill>
                <a:latin typeface="Consolas"/>
                <a:ea typeface="Consolas"/>
                <a:cs typeface="Consolas"/>
              </a:rPr>
              <a:t> 20Δ.  </a:t>
            </a:r>
          </a:p>
          <a:p>
            <a:r>
              <a:rPr lang="en-US" dirty="0" smtClean="0">
                <a:solidFill>
                  <a:srgbClr val="000000"/>
                </a:solidFill>
                <a:latin typeface="Consolas"/>
                <a:ea typeface="Consolas"/>
                <a:cs typeface="Consolas"/>
              </a:rPr>
              <a:t>3/</a:t>
            </a:r>
            <a:r>
              <a:rPr lang="en-US" b="0" i="0" dirty="0" smtClean="0">
                <a:solidFill>
                  <a:srgbClr val="000000"/>
                </a:solidFill>
                <a:latin typeface="Consolas"/>
                <a:ea typeface="Consolas"/>
                <a:cs typeface="Consolas"/>
              </a:rPr>
              <a:t>4 eyes improved significantly so that no surgery was needed.  </a:t>
            </a:r>
            <a:r>
              <a:rPr lang="en-US" dirty="0" smtClean="0">
                <a:solidFill>
                  <a:srgbClr val="000000"/>
                </a:solidFill>
                <a:latin typeface="Consolas"/>
                <a:ea typeface="Consolas"/>
                <a:cs typeface="Consolas"/>
              </a:rPr>
              <a:t>… r</a:t>
            </a:r>
            <a:r>
              <a:rPr lang="en-US" b="0" i="0" dirty="0" smtClean="0">
                <a:solidFill>
                  <a:srgbClr val="000000"/>
                </a:solidFill>
                <a:latin typeface="Consolas"/>
                <a:ea typeface="Consolas"/>
                <a:cs typeface="Consolas"/>
              </a:rPr>
              <a:t>esult stable for at least 6 mo ….  </a:t>
            </a:r>
          </a:p>
          <a:p>
            <a:r>
              <a:rPr lang="en-US" b="0" i="0" dirty="0" smtClean="0">
                <a:solidFill>
                  <a:srgbClr val="000000"/>
                </a:solidFill>
                <a:latin typeface="Consolas"/>
                <a:ea typeface="Consolas"/>
                <a:cs typeface="Consolas"/>
              </a:rPr>
              <a:t>The inferior ductions were temporarily worse (no more than -1) for a few days then returned to almost normal in </a:t>
            </a:r>
            <a:r>
              <a:rPr lang="en-US" b="0" i="0" dirty="0" err="1" smtClean="0">
                <a:solidFill>
                  <a:srgbClr val="000000"/>
                </a:solidFill>
                <a:latin typeface="Consolas"/>
                <a:ea typeface="Consolas"/>
                <a:cs typeface="Consolas"/>
              </a:rPr>
              <a:t>downgaze</a:t>
            </a:r>
            <a:r>
              <a:rPr lang="en-US" b="0" i="0" dirty="0" smtClean="0">
                <a:solidFill>
                  <a:srgbClr val="000000"/>
                </a:solidFill>
                <a:latin typeface="Consolas"/>
                <a:ea typeface="Consolas"/>
                <a:cs typeface="Consolas"/>
              </a:rPr>
              <a:t>, even though the alignment in primary</a:t>
            </a:r>
            <a:r>
              <a:rPr lang="en-US" dirty="0" smtClean="0">
                <a:solidFill>
                  <a:srgbClr val="000000"/>
                </a:solidFill>
                <a:latin typeface="Consolas"/>
                <a:ea typeface="Consolas"/>
                <a:cs typeface="Consolas"/>
              </a:rPr>
              <a:t> </a:t>
            </a:r>
            <a:r>
              <a:rPr lang="en-US" b="0" i="0" dirty="0" smtClean="0">
                <a:solidFill>
                  <a:srgbClr val="000000"/>
                </a:solidFill>
                <a:latin typeface="Consolas"/>
                <a:ea typeface="Consolas"/>
                <a:cs typeface="Consolas"/>
              </a:rPr>
              <a:t>position stayed satisfactory.</a:t>
            </a:r>
          </a:p>
          <a:p>
            <a:pPr>
              <a:buNone/>
            </a:pPr>
            <a:endParaRPr lang="en-US" b="0" i="0" dirty="0" smtClean="0">
              <a:solidFill>
                <a:srgbClr val="000000"/>
              </a:solidFill>
              <a:latin typeface="Consolas"/>
              <a:ea typeface="Consolas"/>
              <a:cs typeface="Consola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Very 1</a:t>
            </a:r>
            <a:r>
              <a:rPr lang="en-US" baseline="30000" dirty="0" smtClean="0"/>
              <a:t>st</a:t>
            </a:r>
            <a:r>
              <a:rPr lang="en-US" dirty="0" smtClean="0"/>
              <a:t> thyroid Botox pt </a:t>
            </a:r>
            <a:endParaRPr lang="en-US" dirty="0"/>
          </a:p>
        </p:txBody>
      </p:sp>
      <p:sp>
        <p:nvSpPr>
          <p:cNvPr id="3" name="Content Placeholder 2"/>
          <p:cNvSpPr>
            <a:spLocks noGrp="1"/>
          </p:cNvSpPr>
          <p:nvPr>
            <p:ph sz="quarter" idx="1"/>
          </p:nvPr>
        </p:nvSpPr>
        <p:spPr/>
        <p:txBody>
          <a:bodyPr>
            <a:normAutofit/>
          </a:bodyPr>
          <a:lstStyle/>
          <a:p>
            <a:r>
              <a:rPr lang="en-US" sz="3200" dirty="0" smtClean="0"/>
              <a:t>30-35^ hypo</a:t>
            </a:r>
          </a:p>
          <a:p>
            <a:r>
              <a:rPr lang="en-US" sz="3200" dirty="0" smtClean="0"/>
              <a:t>10u to IR</a:t>
            </a:r>
          </a:p>
          <a:p>
            <a:r>
              <a:rPr lang="en-US" sz="3200" dirty="0" smtClean="0"/>
              <a:t>W2: perfect, and stayed that way.</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  1     55404   WM age 73</a:t>
            </a:r>
            <a:endParaRPr lang="en-US" dirty="0"/>
          </a:p>
        </p:txBody>
      </p:sp>
      <p:sp>
        <p:nvSpPr>
          <p:cNvPr id="3" name="Content Placeholder 2"/>
          <p:cNvSpPr>
            <a:spLocks noGrp="1"/>
          </p:cNvSpPr>
          <p:nvPr>
            <p:ph sz="quarter" idx="1"/>
          </p:nvPr>
        </p:nvSpPr>
        <p:spPr/>
        <p:txBody>
          <a:bodyPr>
            <a:normAutofit/>
          </a:bodyPr>
          <a:lstStyle/>
          <a:p>
            <a:r>
              <a:rPr lang="en-US" sz="4400" dirty="0" smtClean="0"/>
              <a:t>Tight LIR</a:t>
            </a:r>
          </a:p>
          <a:p>
            <a:r>
              <a:rPr lang="en-US" sz="4400" dirty="0" smtClean="0"/>
              <a:t>20u: no effect</a:t>
            </a:r>
          </a:p>
          <a:p>
            <a:r>
              <a:rPr lang="en-US" sz="4400" dirty="0" smtClean="0"/>
              <a:t>Surgery 7w later</a:t>
            </a:r>
            <a:endParaRPr lang="en-US" sz="4400" dirty="0"/>
          </a:p>
        </p:txBody>
      </p:sp>
      <p:pic>
        <p:nvPicPr>
          <p:cNvPr id="4" name="Picture 3" descr="R.Popp (5).JPG"/>
          <p:cNvPicPr>
            <a:picLocks noChangeAspect="1"/>
          </p:cNvPicPr>
          <p:nvPr/>
        </p:nvPicPr>
        <p:blipFill>
          <a:blip r:embed="rId2"/>
          <a:stretch>
            <a:fillRect/>
          </a:stretch>
        </p:blipFill>
        <p:spPr>
          <a:xfrm>
            <a:off x="5222880" y="3917160"/>
            <a:ext cx="3921119" cy="294083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 2   50170   WF age 77</a:t>
            </a:r>
            <a:endParaRPr lang="en-US" dirty="0"/>
          </a:p>
        </p:txBody>
      </p:sp>
      <p:sp>
        <p:nvSpPr>
          <p:cNvPr id="3" name="Content Placeholder 2"/>
          <p:cNvSpPr>
            <a:spLocks noGrp="1"/>
          </p:cNvSpPr>
          <p:nvPr>
            <p:ph sz="quarter" idx="1"/>
          </p:nvPr>
        </p:nvSpPr>
        <p:spPr/>
        <p:txBody>
          <a:bodyPr>
            <a:normAutofit/>
          </a:bodyPr>
          <a:lstStyle/>
          <a:p>
            <a:r>
              <a:rPr lang="en-US" sz="3200" dirty="0" smtClean="0"/>
              <a:t>ET 25, LH 25</a:t>
            </a:r>
          </a:p>
          <a:p>
            <a:r>
              <a:rPr lang="en-US" sz="3200" dirty="0" smtClean="0"/>
              <a:t>RMR</a:t>
            </a:r>
            <a:r>
              <a:rPr lang="en-US" sz="3200" dirty="0" smtClean="0"/>
              <a:t> </a:t>
            </a:r>
            <a:r>
              <a:rPr lang="en-US" sz="3200" dirty="0" smtClean="0"/>
              <a:t>B</a:t>
            </a:r>
            <a:r>
              <a:rPr lang="en-US" sz="3200" dirty="0" smtClean="0"/>
              <a:t>otox </a:t>
            </a:r>
            <a:r>
              <a:rPr lang="en-US" sz="3200" dirty="0" smtClean="0"/>
              <a:t>20u: </a:t>
            </a:r>
          </a:p>
          <a:p>
            <a:r>
              <a:rPr lang="en-US" sz="3200" dirty="0" smtClean="0"/>
              <a:t>D7 no ET, RMR-2, slow saccade. </a:t>
            </a:r>
          </a:p>
          <a:p>
            <a:r>
              <a:rPr lang="en-US" sz="3200" dirty="0" smtClean="0"/>
              <a:t>M3: ET returned</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Scott</a:t>
            </a:r>
            <a:endParaRPr lang="en-US" dirty="0"/>
          </a:p>
        </p:txBody>
      </p:sp>
      <p:sp>
        <p:nvSpPr>
          <p:cNvPr id="3" name="Content Placeholder 2"/>
          <p:cNvSpPr>
            <a:spLocks noGrp="1"/>
          </p:cNvSpPr>
          <p:nvPr>
            <p:ph sz="quarter" idx="1"/>
          </p:nvPr>
        </p:nvSpPr>
        <p:spPr/>
        <p:txBody>
          <a:bodyPr/>
          <a:lstStyle/>
          <a:p>
            <a:r>
              <a:rPr lang="en-US" dirty="0" smtClean="0"/>
              <a:t>We are all the beneficiaries of his imagination, his science, his integrity, his wisdom &amp; the generosity of his teaching</a:t>
            </a:r>
          </a:p>
          <a:p>
            <a:r>
              <a:rPr lang="en-US" dirty="0" smtClean="0"/>
              <a:t>We all stand on the broad &amp; strong shoulders of this intellectual giant</a:t>
            </a:r>
          </a:p>
        </p:txBody>
      </p:sp>
      <p:pic>
        <p:nvPicPr>
          <p:cNvPr id="5" name="Picture 4"/>
          <p:cNvPicPr>
            <a:picLocks noChangeAspect="1"/>
          </p:cNvPicPr>
          <p:nvPr/>
        </p:nvPicPr>
        <p:blipFill>
          <a:blip r:embed="rId2"/>
          <a:stretch>
            <a:fillRect/>
          </a:stretch>
        </p:blipFill>
        <p:spPr>
          <a:xfrm>
            <a:off x="6858000" y="3911600"/>
            <a:ext cx="2286000" cy="2946400"/>
          </a:xfrm>
          <a:prstGeom prst="rect">
            <a:avLst/>
          </a:prstGeom>
        </p:spPr>
      </p:pic>
      <p:pic>
        <p:nvPicPr>
          <p:cNvPr id="6" name="Picture 5"/>
          <p:cNvPicPr>
            <a:picLocks noChangeAspect="1"/>
          </p:cNvPicPr>
          <p:nvPr/>
        </p:nvPicPr>
        <p:blipFill>
          <a:blip r:embed="rId3"/>
          <a:stretch>
            <a:fillRect/>
          </a:stretch>
        </p:blipFill>
        <p:spPr>
          <a:xfrm>
            <a:off x="0" y="4140200"/>
            <a:ext cx="3810000" cy="2717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 3  49601  WF  age 64</a:t>
            </a:r>
            <a:endParaRPr lang="en-US" dirty="0"/>
          </a:p>
        </p:txBody>
      </p:sp>
      <p:sp>
        <p:nvSpPr>
          <p:cNvPr id="3" name="Content Placeholder 2"/>
          <p:cNvSpPr>
            <a:spLocks noGrp="1"/>
          </p:cNvSpPr>
          <p:nvPr>
            <p:ph sz="quarter" idx="1"/>
          </p:nvPr>
        </p:nvSpPr>
        <p:spPr/>
        <p:txBody>
          <a:bodyPr>
            <a:normAutofit/>
          </a:bodyPr>
          <a:lstStyle/>
          <a:p>
            <a:r>
              <a:rPr lang="en-US" sz="3200" dirty="0" smtClean="0"/>
              <a:t>Tight LIR: 20u EMG no effect</a:t>
            </a:r>
          </a:p>
          <a:p>
            <a:r>
              <a:rPr lang="en-US" sz="3200" dirty="0" smtClean="0"/>
              <a:t>Repeated 1w later: no effect</a:t>
            </a:r>
            <a:endParaRPr lang="en-US" sz="3200" dirty="0"/>
          </a:p>
        </p:txBody>
      </p:sp>
      <p:pic>
        <p:nvPicPr>
          <p:cNvPr id="4" name="Picture 3" descr="V.Boulanger.JPG"/>
          <p:cNvPicPr>
            <a:picLocks noChangeAspect="1"/>
          </p:cNvPicPr>
          <p:nvPr/>
        </p:nvPicPr>
        <p:blipFill>
          <a:blip r:embed="rId2"/>
          <a:stretch>
            <a:fillRect/>
          </a:stretch>
        </p:blipFill>
        <p:spPr>
          <a:xfrm>
            <a:off x="3699541" y="2774656"/>
            <a:ext cx="5444459" cy="408334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 4   49996  WM  age 48</a:t>
            </a:r>
            <a:endParaRPr lang="en-US" dirty="0"/>
          </a:p>
        </p:txBody>
      </p:sp>
      <p:sp>
        <p:nvSpPr>
          <p:cNvPr id="3" name="Content Placeholder 2"/>
          <p:cNvSpPr>
            <a:spLocks noGrp="1"/>
          </p:cNvSpPr>
          <p:nvPr>
            <p:ph sz="quarter" idx="1"/>
          </p:nvPr>
        </p:nvSpPr>
        <p:spPr/>
        <p:txBody>
          <a:bodyPr>
            <a:normAutofit/>
          </a:bodyPr>
          <a:lstStyle/>
          <a:p>
            <a:r>
              <a:rPr lang="en-US" dirty="0" smtClean="0"/>
              <a:t>ET </a:t>
            </a:r>
            <a:r>
              <a:rPr lang="en-US" dirty="0" err="1" smtClean="0"/>
              <a:t>Δ</a:t>
            </a:r>
            <a:r>
              <a:rPr lang="en-US" dirty="0" smtClean="0"/>
              <a:t> </a:t>
            </a:r>
            <a:r>
              <a:rPr lang="en-US" dirty="0" smtClean="0"/>
              <a:t>:  R gaze 30+, primary 20+, L gaze 14</a:t>
            </a:r>
          </a:p>
          <a:p>
            <a:r>
              <a:rPr lang="en-US" b="1" u="sng" dirty="0" smtClean="0"/>
              <a:t>Adjustable BMR</a:t>
            </a:r>
          </a:p>
          <a:p>
            <a:r>
              <a:rPr lang="en-US" dirty="0" smtClean="0"/>
              <a:t>Early recurrence  (D6: 8-12-0, D13: pp 20</a:t>
            </a:r>
          </a:p>
          <a:p>
            <a:r>
              <a:rPr lang="en-US" dirty="0" smtClean="0"/>
              <a:t>D18: </a:t>
            </a:r>
            <a:r>
              <a:rPr lang="en-US" b="1" u="sng" dirty="0" smtClean="0"/>
              <a:t>20u</a:t>
            </a:r>
            <a:r>
              <a:rPr lang="en-US" b="1" u="sng" dirty="0" smtClean="0"/>
              <a:t> </a:t>
            </a:r>
            <a:r>
              <a:rPr lang="en-US" b="1" u="sng" dirty="0" smtClean="0"/>
              <a:t>B</a:t>
            </a:r>
            <a:r>
              <a:rPr lang="en-US" b="1" u="sng" dirty="0" smtClean="0"/>
              <a:t>otox </a:t>
            </a:r>
            <a:r>
              <a:rPr lang="en-US" b="1" u="sng" dirty="0" smtClean="0"/>
              <a:t>to RMR</a:t>
            </a:r>
          </a:p>
          <a:p>
            <a:r>
              <a:rPr lang="en-US" dirty="0" smtClean="0"/>
              <a:t>D9 post</a:t>
            </a:r>
            <a:r>
              <a:rPr lang="en-US" dirty="0" smtClean="0"/>
              <a:t> </a:t>
            </a:r>
            <a:r>
              <a:rPr lang="en-US" dirty="0" smtClean="0"/>
              <a:t>B</a:t>
            </a:r>
            <a:r>
              <a:rPr lang="en-US" dirty="0" smtClean="0"/>
              <a:t>otox</a:t>
            </a:r>
            <a:r>
              <a:rPr lang="en-US" dirty="0" smtClean="0"/>
              <a:t>: ET 2</a:t>
            </a:r>
          </a:p>
          <a:p>
            <a:r>
              <a:rPr lang="en-US" dirty="0" smtClean="0"/>
              <a:t>D41 post</a:t>
            </a:r>
            <a:r>
              <a:rPr lang="en-US" dirty="0" smtClean="0"/>
              <a:t> </a:t>
            </a:r>
            <a:r>
              <a:rPr lang="en-US" dirty="0" smtClean="0"/>
              <a:t>B</a:t>
            </a:r>
            <a:r>
              <a:rPr lang="en-US" dirty="0" smtClean="0"/>
              <a:t>otox</a:t>
            </a:r>
            <a:r>
              <a:rPr lang="en-US" dirty="0" smtClean="0"/>
              <a:t>: ET 25</a:t>
            </a:r>
          </a:p>
          <a:p>
            <a:r>
              <a:rPr lang="en-US" dirty="0" smtClean="0"/>
              <a:t>W11: 25-25-14</a:t>
            </a:r>
          </a:p>
          <a:p>
            <a:r>
              <a:rPr lang="en-US" dirty="0" smtClean="0"/>
              <a:t>W16: </a:t>
            </a:r>
            <a:r>
              <a:rPr lang="en-US" b="1" u="sng" dirty="0" smtClean="0"/>
              <a:t>re-Rc MR OU  </a:t>
            </a:r>
            <a:r>
              <a:rPr lang="en-US" sz="1600" dirty="0" smtClean="0"/>
              <a:t>[</a:t>
            </a:r>
            <a:r>
              <a:rPr lang="en-US" sz="1600" dirty="0" err="1" smtClean="0"/>
              <a:t>Traboulsi</a:t>
            </a:r>
            <a:r>
              <a:rPr lang="en-US" sz="1600" dirty="0" smtClean="0"/>
              <a:t>]</a:t>
            </a:r>
            <a:endParaRPr lang="en-US" dirty="0" smtClean="0"/>
          </a:p>
          <a:p>
            <a:r>
              <a:rPr lang="en-US" dirty="0" smtClean="0"/>
              <a:t>D1: ET 12, EX’=0</a:t>
            </a:r>
          </a:p>
          <a:p>
            <a:r>
              <a:rPr lang="en-US" dirty="0" smtClean="0"/>
              <a:t>W3 post 2</a:t>
            </a:r>
            <a:r>
              <a:rPr lang="en-US" baseline="30000" dirty="0" smtClean="0"/>
              <a:t>nd</a:t>
            </a:r>
            <a:r>
              <a:rPr lang="en-US" dirty="0" smtClean="0"/>
              <a:t> surgery: ET 14, EX’=0</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 5  WM age 52</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000000"/>
                </a:solidFill>
                <a:latin typeface="Consolas"/>
                <a:ea typeface="Consolas"/>
                <a:cs typeface="Consolas"/>
              </a:rPr>
              <a:t>….who still smokes.</a:t>
            </a:r>
          </a:p>
          <a:p>
            <a:r>
              <a:rPr lang="en-US" dirty="0" smtClean="0">
                <a:solidFill>
                  <a:srgbClr val="000000"/>
                </a:solidFill>
                <a:latin typeface="Consolas"/>
                <a:ea typeface="Consolas"/>
                <a:cs typeface="Consolas"/>
              </a:rPr>
              <a:t>A year or so ago, 5u worked really well for 3 </a:t>
            </a:r>
            <a:r>
              <a:rPr lang="en-US" dirty="0" smtClean="0">
                <a:solidFill>
                  <a:srgbClr val="000000"/>
                </a:solidFill>
                <a:latin typeface="Consolas"/>
                <a:ea typeface="Consolas"/>
                <a:cs typeface="Consolas"/>
              </a:rPr>
              <a:t>mo </a:t>
            </a:r>
            <a:r>
              <a:rPr lang="en-US" dirty="0" smtClean="0">
                <a:solidFill>
                  <a:srgbClr val="000000"/>
                </a:solidFill>
                <a:latin typeface="Consolas"/>
                <a:ea typeface="Consolas"/>
                <a:cs typeface="Consolas"/>
              </a:rPr>
              <a:t>[large range of single vision]</a:t>
            </a:r>
          </a:p>
          <a:p>
            <a:r>
              <a:rPr lang="en-US" dirty="0" smtClean="0">
                <a:solidFill>
                  <a:srgbClr val="000000"/>
                </a:solidFill>
                <a:latin typeface="Consolas"/>
                <a:ea typeface="Consolas"/>
                <a:cs typeface="Consolas"/>
              </a:rPr>
              <a:t>More recently, 5u  didn't work @ all.</a:t>
            </a:r>
          </a:p>
          <a:p>
            <a:r>
              <a:rPr lang="en-US" dirty="0" smtClean="0">
                <a:solidFill>
                  <a:srgbClr val="000000"/>
                </a:solidFill>
                <a:latin typeface="Consolas"/>
                <a:ea typeface="Consolas"/>
                <a:cs typeface="Consolas"/>
              </a:rPr>
              <a:t>10u lasted 1 week.</a:t>
            </a:r>
          </a:p>
          <a:p>
            <a:r>
              <a:rPr lang="en-US" dirty="0" smtClean="0">
                <a:solidFill>
                  <a:srgbClr val="000000"/>
                </a:solidFill>
                <a:latin typeface="Consolas"/>
                <a:ea typeface="Consolas"/>
                <a:cs typeface="Consolas"/>
              </a:rPr>
              <a:t>15u worked really well but only lasted 3 weeks.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Moorfields</a:t>
            </a:r>
            <a:r>
              <a:rPr lang="en-US" dirty="0" smtClean="0"/>
              <a:t> experience 1</a:t>
            </a:r>
            <a:endParaRPr lang="en-US" dirty="0"/>
          </a:p>
        </p:txBody>
      </p:sp>
      <p:sp>
        <p:nvSpPr>
          <p:cNvPr id="3" name="Content Placeholder 2"/>
          <p:cNvSpPr>
            <a:spLocks noGrp="1"/>
          </p:cNvSpPr>
          <p:nvPr>
            <p:ph sz="quarter" idx="1"/>
          </p:nvPr>
        </p:nvSpPr>
        <p:spPr/>
        <p:txBody>
          <a:bodyPr>
            <a:normAutofit/>
          </a:bodyPr>
          <a:lstStyle/>
          <a:p>
            <a:pPr>
              <a:buNone/>
            </a:pPr>
            <a:r>
              <a:rPr lang="en-US" sz="1800" i="1" dirty="0" smtClean="0"/>
              <a:t>N=38   3/38 decompression; 6/38 previous strab </a:t>
            </a:r>
            <a:r>
              <a:rPr lang="en-US" sz="1800" i="1" dirty="0" smtClean="0"/>
              <a:t>surgery</a:t>
            </a:r>
            <a:endParaRPr lang="en-US" sz="1800" i="1" dirty="0" smtClean="0"/>
          </a:p>
          <a:p>
            <a:pPr>
              <a:buNone/>
            </a:pPr>
            <a:r>
              <a:rPr lang="en-US" sz="1800" i="1" dirty="0" smtClean="0"/>
              <a:t>Mean hypo </a:t>
            </a:r>
            <a:r>
              <a:rPr lang="en-US" sz="1800" i="1" dirty="0" smtClean="0"/>
              <a:t>23Δ[</a:t>
            </a:r>
            <a:r>
              <a:rPr lang="en-US" sz="1800" i="1" dirty="0" smtClean="0"/>
              <a:t>4-60]</a:t>
            </a:r>
          </a:p>
          <a:p>
            <a:pPr>
              <a:buNone/>
            </a:pPr>
            <a:r>
              <a:rPr lang="en-US" sz="1800" i="1" dirty="0" smtClean="0"/>
              <a:t>Mean ET </a:t>
            </a:r>
            <a:r>
              <a:rPr lang="en-US" sz="1800" i="1" dirty="0" smtClean="0"/>
              <a:t>28</a:t>
            </a:r>
            <a:r>
              <a:rPr lang="en-US" sz="1800" i="1" dirty="0" smtClean="0"/>
              <a:t>Δ </a:t>
            </a:r>
            <a:r>
              <a:rPr lang="en-US" sz="1800" i="1" dirty="0" smtClean="0"/>
              <a:t>[14-45]</a:t>
            </a:r>
          </a:p>
          <a:p>
            <a:pPr>
              <a:buNone/>
            </a:pPr>
            <a:r>
              <a:rPr lang="en-US" sz="1800" i="1" dirty="0" smtClean="0"/>
              <a:t>IR 32, MR 5, LR 1</a:t>
            </a:r>
          </a:p>
          <a:p>
            <a:pPr>
              <a:buNone/>
            </a:pPr>
            <a:r>
              <a:rPr lang="en-US" sz="1800" i="1" dirty="0" smtClean="0"/>
              <a:t>26/38 had subsequent strab surgery</a:t>
            </a:r>
          </a:p>
          <a:p>
            <a:pPr>
              <a:buNone/>
            </a:pPr>
            <a:r>
              <a:rPr lang="en-US" sz="1800" b="1" i="1" dirty="0" smtClean="0"/>
              <a:t>6/38 stable long term result from BT</a:t>
            </a:r>
          </a:p>
          <a:p>
            <a:pPr>
              <a:buNone/>
            </a:pPr>
            <a:r>
              <a:rPr lang="en-US" sz="1400" i="1" dirty="0" smtClean="0"/>
              <a:t>1: one shot  IR, now 2^ hypo</a:t>
            </a:r>
          </a:p>
          <a:p>
            <a:pPr>
              <a:buNone/>
            </a:pPr>
            <a:r>
              <a:rPr lang="en-US" sz="1400" i="1" dirty="0" smtClean="0"/>
              <a:t>2: 2 shots for 16 ^ hypo</a:t>
            </a:r>
          </a:p>
          <a:p>
            <a:pPr>
              <a:buNone/>
            </a:pPr>
            <a:r>
              <a:rPr lang="en-US" sz="1400" i="1" dirty="0" smtClean="0"/>
              <a:t>3: one shot fixed 14^ residual ET</a:t>
            </a:r>
          </a:p>
          <a:p>
            <a:pPr>
              <a:buNone/>
            </a:pPr>
            <a:r>
              <a:rPr lang="en-US" sz="1400" i="1" dirty="0" smtClean="0"/>
              <a:t>4. 6^ hypo fixed with 2 shots</a:t>
            </a:r>
          </a:p>
          <a:p>
            <a:pPr>
              <a:buNone/>
            </a:pPr>
            <a:r>
              <a:rPr lang="en-US" sz="1400" i="1" dirty="0" smtClean="0"/>
              <a:t>5: 2 shots improved 27^ hypo to 12^, controlled by AHP</a:t>
            </a:r>
          </a:p>
          <a:p>
            <a:pPr>
              <a:buNone/>
            </a:pPr>
            <a:r>
              <a:rPr lang="en-US" sz="1400" i="1" dirty="0" smtClean="0"/>
              <a:t>6. 2 previous strab surgeries. One shot fixed residual 24^ hypo</a:t>
            </a:r>
          </a:p>
          <a:p>
            <a:pPr>
              <a:buNone/>
            </a:pPr>
            <a:endParaRPr lang="en-US" sz="1600" i="1" dirty="0" smtClean="0"/>
          </a:p>
          <a:p>
            <a:pPr>
              <a:buNone/>
            </a:pPr>
            <a:r>
              <a:rPr lang="en-US" sz="1100" i="1" dirty="0" smtClean="0"/>
              <a:t>C. J. LYONS, S. F. VICKERS, J. P. LEE </a:t>
            </a:r>
          </a:p>
          <a:p>
            <a:pPr>
              <a:buNone/>
            </a:pPr>
            <a:r>
              <a:rPr lang="en-US" sz="1100" i="1" dirty="0" smtClean="0"/>
              <a:t>Botulinum Toxin Therapy in </a:t>
            </a:r>
            <a:r>
              <a:rPr lang="en-US" sz="1100" i="1" dirty="0" err="1" smtClean="0"/>
              <a:t>Dysthyroid</a:t>
            </a:r>
            <a:r>
              <a:rPr lang="en-US" sz="1100" i="1" dirty="0" smtClean="0"/>
              <a:t> Strabismus		Eye(1990)4,538-540</a:t>
            </a:r>
            <a:endParaRPr lang="en-US" sz="1100" i="1"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Moorfields</a:t>
            </a:r>
            <a:r>
              <a:rPr lang="en-US" dirty="0" smtClean="0"/>
              <a:t> experience   2</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sz="1800" i="1" dirty="0" smtClean="0"/>
              <a:t>N=65       </a:t>
            </a:r>
            <a:r>
              <a:rPr lang="en-US" sz="1800" b="1" i="1" dirty="0" smtClean="0"/>
              <a:t>8/65: stable long lasting improvement</a:t>
            </a:r>
          </a:p>
          <a:p>
            <a:pPr>
              <a:buNone/>
            </a:pPr>
            <a:r>
              <a:rPr lang="en-US" sz="1800" i="1" dirty="0" smtClean="0"/>
              <a:t>5/8: only 1 shot</a:t>
            </a:r>
            <a:endParaRPr lang="en-US" sz="1800" b="1" i="1" dirty="0" smtClean="0"/>
          </a:p>
          <a:p>
            <a:pPr>
              <a:buNone/>
            </a:pPr>
            <a:r>
              <a:rPr lang="en-US" sz="1800" i="1" dirty="0" smtClean="0"/>
              <a:t>4/8: previous strab surgery</a:t>
            </a:r>
          </a:p>
          <a:p>
            <a:pPr>
              <a:buNone/>
            </a:pPr>
            <a:r>
              <a:rPr lang="en-US" sz="1800" i="1" dirty="0" smtClean="0"/>
              <a:t>7/8: IR, mean 17Δ</a:t>
            </a:r>
          </a:p>
          <a:p>
            <a:pPr>
              <a:buNone/>
            </a:pPr>
            <a:r>
              <a:rPr lang="en-US" sz="1800" i="1" dirty="0" smtClean="0"/>
              <a:t>1/8: LR. 30Δ</a:t>
            </a:r>
          </a:p>
          <a:p>
            <a:pPr>
              <a:buNone/>
            </a:pPr>
            <a:r>
              <a:rPr lang="en-US" sz="1800" i="1" dirty="0" smtClean="0"/>
              <a:t>6/8: no </a:t>
            </a:r>
            <a:r>
              <a:rPr lang="en-US" sz="1800" i="1" dirty="0" err="1" smtClean="0"/>
              <a:t>Δ</a:t>
            </a:r>
            <a:endParaRPr lang="en-US" sz="1800" i="1" dirty="0" smtClean="0"/>
          </a:p>
          <a:p>
            <a:pPr>
              <a:buNone/>
            </a:pPr>
            <a:endParaRPr lang="en-US" sz="1800" i="1" dirty="0" smtClean="0"/>
          </a:p>
          <a:p>
            <a:pPr>
              <a:buNone/>
            </a:pPr>
            <a:r>
              <a:rPr lang="en-US" sz="1800" i="1" dirty="0" smtClean="0"/>
              <a:t>3/65: ~ yearly injections</a:t>
            </a:r>
          </a:p>
          <a:p>
            <a:pPr>
              <a:buNone/>
            </a:pPr>
            <a:endParaRPr lang="en-US" sz="1800" i="1" dirty="0" smtClean="0"/>
          </a:p>
          <a:p>
            <a:pPr>
              <a:buNone/>
            </a:pPr>
            <a:r>
              <a:rPr lang="en-US" sz="1800" b="1" i="1" dirty="0" smtClean="0"/>
              <a:t>51/65: little/ no effect</a:t>
            </a:r>
          </a:p>
          <a:p>
            <a:pPr>
              <a:buNone/>
            </a:pPr>
            <a:r>
              <a:rPr lang="en-US" sz="1800" b="1" i="1" dirty="0" smtClean="0"/>
              <a:t>1</a:t>
            </a:r>
            <a:r>
              <a:rPr lang="en-US" sz="1800" b="1" i="1" baseline="30000" dirty="0" smtClean="0"/>
              <a:t>st</a:t>
            </a:r>
            <a:r>
              <a:rPr lang="en-US" sz="1800" b="1" i="1" dirty="0" smtClean="0"/>
              <a:t> shot: little/ no effect – subsequent shots no better</a:t>
            </a:r>
          </a:p>
          <a:p>
            <a:pPr>
              <a:buNone/>
            </a:pPr>
            <a:endParaRPr lang="en-US" sz="1800" i="1" dirty="0" smtClean="0"/>
          </a:p>
          <a:p>
            <a:pPr>
              <a:buNone/>
            </a:pPr>
            <a:r>
              <a:rPr lang="en-US" sz="1800" i="1" dirty="0" smtClean="0"/>
              <a:t>Hypo mean 23Δ, range 3-60.  Effect of BT 8Δ, range 0-28</a:t>
            </a:r>
          </a:p>
          <a:p>
            <a:pPr>
              <a:buNone/>
            </a:pPr>
            <a:r>
              <a:rPr lang="en-US" sz="1800" i="1" dirty="0" smtClean="0"/>
              <a:t>ET  32Δ, range 4-65. Effect of BT 23Δ [8-54] </a:t>
            </a:r>
          </a:p>
          <a:p>
            <a:pPr>
              <a:buNone/>
            </a:pPr>
            <a:endParaRPr lang="en-US" sz="1800" i="1" dirty="0" smtClean="0"/>
          </a:p>
          <a:p>
            <a:pPr>
              <a:buNone/>
            </a:pPr>
            <a:r>
              <a:rPr lang="en-US" sz="1297" i="1" dirty="0" err="1" smtClean="0"/>
              <a:t>Gair</a:t>
            </a:r>
            <a:r>
              <a:rPr lang="en-US" sz="1297" i="1" dirty="0" smtClean="0"/>
              <a:t>, Lee, </a:t>
            </a:r>
            <a:r>
              <a:rPr lang="en-US" sz="1297" i="1" dirty="0" err="1" smtClean="0"/>
              <a:t>Khoo</a:t>
            </a:r>
            <a:r>
              <a:rPr lang="en-US" sz="1297" i="1" dirty="0" smtClean="0"/>
              <a:t>, </a:t>
            </a:r>
            <a:r>
              <a:rPr lang="en-US" sz="1297" i="1" dirty="0" err="1" smtClean="0"/>
              <a:t>Maurino</a:t>
            </a:r>
            <a:endParaRPr lang="en-US" sz="1297" i="1" dirty="0" smtClean="0"/>
          </a:p>
          <a:p>
            <a:pPr>
              <a:buNone/>
            </a:pPr>
            <a:r>
              <a:rPr lang="en-US" sz="1297" i="1" dirty="0" smtClean="0"/>
              <a:t>What is the role of BT in </a:t>
            </a:r>
            <a:r>
              <a:rPr lang="en-US" sz="1297" i="1" dirty="0" err="1" smtClean="0"/>
              <a:t>dysthyroid</a:t>
            </a:r>
            <a:r>
              <a:rPr lang="en-US" sz="1297" i="1" dirty="0" smtClean="0"/>
              <a:t> strabismus?     JAAPOS 1999; 3:272-4</a:t>
            </a:r>
            <a:endParaRPr lang="en-US" sz="1297" i="1"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588"/>
            <a:ext cx="7467600" cy="1143000"/>
          </a:xfrm>
        </p:spPr>
        <p:txBody>
          <a:bodyPr>
            <a:noAutofit/>
          </a:bodyPr>
          <a:lstStyle/>
          <a:p>
            <a:r>
              <a:rPr lang="en-US" sz="1800" b="1" u="sng" dirty="0" smtClean="0">
                <a:hlinkClick r:id="rId2"/>
              </a:rPr>
              <a:t>Ooptic neuropathy associated with BTA in thyroid-related orbitopathy.</a:t>
            </a:r>
            <a:r>
              <a:rPr lang="en-US" sz="1800" b="1" u="sng" dirty="0" smtClean="0"/>
              <a:t/>
            </a:r>
            <a:br>
              <a:rPr lang="en-US" sz="1800" b="1" u="sng" dirty="0" smtClean="0"/>
            </a:br>
            <a:r>
              <a:rPr lang="en-US" sz="1400" b="1" u="sng" dirty="0" smtClean="0">
                <a:hlinkClick r:id="rId3"/>
              </a:rPr>
              <a:t>Korn BS, </a:t>
            </a:r>
            <a:r>
              <a:rPr lang="en-US" sz="1400" b="1" u="sng" dirty="0" smtClean="0">
                <a:hlinkClick r:id="rId4"/>
              </a:rPr>
              <a:t>Seo SW, </a:t>
            </a:r>
            <a:r>
              <a:rPr lang="en-US" sz="1400" b="1" u="sng" dirty="0" smtClean="0">
                <a:hlinkClick r:id="rId5"/>
              </a:rPr>
              <a:t>Levi L, </a:t>
            </a:r>
            <a:r>
              <a:rPr lang="en-US" sz="1400" b="1" u="sng" dirty="0" smtClean="0">
                <a:hlinkClick r:id="rId6"/>
              </a:rPr>
              <a:t>Granet DB, </a:t>
            </a:r>
            <a:r>
              <a:rPr lang="en-US" sz="1400" b="1" u="sng" dirty="0" smtClean="0">
                <a:hlinkClick r:id="rId7"/>
              </a:rPr>
              <a:t>Kikkawa DO</a:t>
            </a:r>
            <a:br>
              <a:rPr lang="en-US" sz="1400" b="1" u="sng" dirty="0" smtClean="0">
                <a:hlinkClick r:id="rId7"/>
              </a:rPr>
            </a:br>
            <a:r>
              <a:rPr lang="en-US" sz="1400" b="1" u="sng" dirty="0" smtClean="0">
                <a:hlinkClick r:id="rId7"/>
              </a:rPr>
              <a:t>Thyroid Eye Center, </a:t>
            </a:r>
            <a:r>
              <a:rPr lang="en-US" sz="1400" b="1" u="sng" dirty="0" err="1" smtClean="0"/>
              <a:t>ucsd</a:t>
            </a:r>
            <a:r>
              <a:rPr lang="en-US" sz="1400" b="1" u="sng" dirty="0" smtClean="0"/>
              <a:t/>
            </a:r>
            <a:br>
              <a:rPr lang="en-US" sz="1400" b="1" u="sng" dirty="0" smtClean="0"/>
            </a:br>
            <a:r>
              <a:rPr lang="en-US" sz="1400" u="sng" dirty="0" smtClean="0">
                <a:hlinkClick r:id="rId2"/>
              </a:rPr>
              <a:t>Ophthal Plast Reconstr Surg. 2007 Mar-Apr;23(2):109-14</a:t>
            </a:r>
            <a:endParaRPr lang="en-US" sz="1400" dirty="0"/>
          </a:p>
        </p:txBody>
      </p:sp>
      <p:sp>
        <p:nvSpPr>
          <p:cNvPr id="3" name="Content Placeholder 2"/>
          <p:cNvSpPr>
            <a:spLocks noGrp="1"/>
          </p:cNvSpPr>
          <p:nvPr>
            <p:ph sz="quarter" idx="1"/>
          </p:nvPr>
        </p:nvSpPr>
        <p:spPr/>
        <p:txBody>
          <a:bodyPr>
            <a:normAutofit/>
          </a:bodyPr>
          <a:lstStyle/>
          <a:p>
            <a:r>
              <a:rPr lang="en-US" b="1" dirty="0" smtClean="0"/>
              <a:t>@ 3w follow-up after BTA injection, 3 pts were noted to have clinical signs and symptoms of optic neuropathy in the </a:t>
            </a:r>
            <a:r>
              <a:rPr lang="en-US" b="1" dirty="0" err="1" smtClean="0"/>
              <a:t>ipsilateral</a:t>
            </a:r>
            <a:r>
              <a:rPr lang="en-US" b="1" dirty="0" smtClean="0"/>
              <a:t> </a:t>
            </a:r>
            <a:r>
              <a:rPr lang="en-US" b="1" dirty="0" smtClean="0"/>
              <a:t>eye. </a:t>
            </a:r>
          </a:p>
          <a:p>
            <a:r>
              <a:rPr lang="en-US" b="1" dirty="0" smtClean="0"/>
              <a:t>Treatment </a:t>
            </a:r>
            <a:r>
              <a:rPr lang="en-US" b="1" dirty="0" smtClean="0"/>
              <a:t>with oral steroids followed by orbital wall decompression reversed the optic neuropathy.</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BOTOX IN TED</a:t>
            </a:r>
            <a:br>
              <a:rPr lang="en-US" dirty="0" smtClean="0"/>
            </a:br>
            <a:r>
              <a:rPr lang="en-US" dirty="0" smtClean="0"/>
              <a:t>summary</a:t>
            </a:r>
            <a:endParaRPr lang="en-US" dirty="0"/>
          </a:p>
        </p:txBody>
      </p:sp>
      <p:sp>
        <p:nvSpPr>
          <p:cNvPr id="3" name="Content Placeholder 2"/>
          <p:cNvSpPr>
            <a:spLocks noGrp="1"/>
          </p:cNvSpPr>
          <p:nvPr>
            <p:ph sz="quarter" idx="1"/>
          </p:nvPr>
        </p:nvSpPr>
        <p:spPr/>
        <p:txBody>
          <a:bodyPr>
            <a:normAutofit/>
          </a:bodyPr>
          <a:lstStyle/>
          <a:p>
            <a:r>
              <a:rPr lang="en-US" sz="4000" dirty="0" smtClean="0"/>
              <a:t>Definitely some successes</a:t>
            </a:r>
          </a:p>
          <a:p>
            <a:r>
              <a:rPr lang="en-US" sz="4000" dirty="0" smtClean="0"/>
              <a:t>There is unknown selection bias in all the studies</a:t>
            </a:r>
            <a:endParaRPr 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do it better?</a:t>
            </a:r>
            <a:endParaRPr lang="en-US" dirty="0"/>
          </a:p>
        </p:txBody>
      </p:sp>
      <p:sp>
        <p:nvSpPr>
          <p:cNvPr id="3" name="Content Placeholder 2"/>
          <p:cNvSpPr>
            <a:spLocks noGrp="1"/>
          </p:cNvSpPr>
          <p:nvPr>
            <p:ph sz="quarter" idx="1"/>
          </p:nvPr>
        </p:nvSpPr>
        <p:spPr/>
        <p:txBody>
          <a:bodyPr>
            <a:normAutofit/>
          </a:bodyPr>
          <a:lstStyle/>
          <a:p>
            <a:r>
              <a:rPr lang="en-US" sz="4400" dirty="0" smtClean="0"/>
              <a:t>Need better ways to determine activity </a:t>
            </a:r>
            <a:r>
              <a:rPr lang="en-US" sz="4400" dirty="0" err="1" smtClean="0"/>
              <a:t>vs</a:t>
            </a:r>
            <a:r>
              <a:rPr lang="en-US" sz="4400" dirty="0" smtClean="0"/>
              <a:t> </a:t>
            </a:r>
            <a:r>
              <a:rPr lang="en-US" sz="4400" dirty="0" smtClean="0"/>
              <a:t>congestion </a:t>
            </a:r>
            <a:r>
              <a:rPr lang="en-US" sz="4400" dirty="0" err="1" smtClean="0"/>
              <a:t>vs</a:t>
            </a:r>
            <a:r>
              <a:rPr lang="en-US" sz="4400" dirty="0" smtClean="0"/>
              <a:t> fibrosis</a:t>
            </a:r>
          </a:p>
          <a:p>
            <a:r>
              <a:rPr lang="en-US" sz="4400" dirty="0" smtClean="0"/>
              <a:t>Kraft study too intriguing to ignore</a:t>
            </a:r>
          </a:p>
          <a:p>
            <a:r>
              <a:rPr lang="en-US" sz="4400" dirty="0" smtClean="0"/>
              <a:t>Prospective studies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next pt</a:t>
            </a:r>
            <a:endParaRPr lang="en-US" dirty="0"/>
          </a:p>
        </p:txBody>
      </p:sp>
      <p:sp>
        <p:nvSpPr>
          <p:cNvPr id="3" name="Content Placeholder 2"/>
          <p:cNvSpPr>
            <a:spLocks noGrp="1"/>
          </p:cNvSpPr>
          <p:nvPr>
            <p:ph sz="quarter" idx="1"/>
          </p:nvPr>
        </p:nvSpPr>
        <p:spPr/>
        <p:txBody>
          <a:bodyPr>
            <a:normAutofit/>
          </a:bodyPr>
          <a:lstStyle/>
          <a:p>
            <a:r>
              <a:rPr lang="en-US" sz="4000" dirty="0" smtClean="0"/>
              <a:t>Tell them it is 99+% safe</a:t>
            </a:r>
          </a:p>
          <a:p>
            <a:r>
              <a:rPr lang="en-US" sz="4000" dirty="0" smtClean="0"/>
              <a:t>It usually doesn’t work, it sometimes helps</a:t>
            </a:r>
            <a:endParaRPr lang="en-US" sz="4000"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Botox in thyroid eye disease</a:t>
            </a:r>
            <a:endParaRPr lang="en-US" dirty="0"/>
          </a:p>
        </p:txBody>
      </p:sp>
      <p:sp>
        <p:nvSpPr>
          <p:cNvPr id="3" name="Content Placeholder 2"/>
          <p:cNvSpPr>
            <a:spLocks noGrp="1"/>
          </p:cNvSpPr>
          <p:nvPr>
            <p:ph sz="quarter" idx="1"/>
          </p:nvPr>
        </p:nvSpPr>
        <p:spPr/>
        <p:txBody>
          <a:bodyPr/>
          <a:lstStyle/>
          <a:p>
            <a:r>
              <a:rPr lang="en-US" b="1" dirty="0" smtClean="0"/>
              <a:t>Should it work?  </a:t>
            </a:r>
          </a:p>
          <a:p>
            <a:pPr>
              <a:buNone/>
            </a:pPr>
            <a:r>
              <a:rPr lang="en-US" dirty="0" smtClean="0"/>
              <a:t>…in a muscle that is ‘</a:t>
            </a:r>
            <a:r>
              <a:rPr lang="en-US" dirty="0" err="1" smtClean="0"/>
              <a:t>fibrosed</a:t>
            </a:r>
            <a:r>
              <a:rPr lang="en-US" dirty="0" smtClean="0"/>
              <a:t>’ or ‘inflamed’</a:t>
            </a:r>
          </a:p>
          <a:p>
            <a:r>
              <a:rPr lang="en-US" b="1" dirty="0" smtClean="0"/>
              <a:t>Does it work?...if not, why not?</a:t>
            </a:r>
          </a:p>
          <a:p>
            <a:pPr>
              <a:buNone/>
            </a:pPr>
            <a:r>
              <a:rPr lang="en-US" dirty="0" smtClean="0"/>
              <a:t>..is it the Botox that is working, or a non – specific effect of an intramuscular injection into an abnormal muscle? </a:t>
            </a:r>
          </a:p>
          <a:p>
            <a:r>
              <a:rPr lang="en-US" b="1" dirty="0" smtClean="0"/>
              <a:t>Is it safe?</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it </a:t>
            </a:r>
            <a:r>
              <a:rPr lang="en-US" dirty="0" err="1" smtClean="0"/>
              <a:t>fibrosed</a:t>
            </a:r>
            <a:r>
              <a:rPr lang="en-US" dirty="0" smtClean="0"/>
              <a:t>?...inflamed?</a:t>
            </a:r>
            <a:br>
              <a:rPr lang="en-US" dirty="0" smtClean="0"/>
            </a:br>
            <a:r>
              <a:rPr lang="en-US" dirty="0" smtClean="0"/>
              <a:t/>
            </a:r>
            <a:br>
              <a:rPr lang="en-US" dirty="0" smtClean="0"/>
            </a:br>
            <a:r>
              <a:rPr lang="en-US" dirty="0" err="1" smtClean="0"/>
              <a:t>feldon</a:t>
            </a:r>
            <a:endParaRPr lang="en-US" dirty="0"/>
          </a:p>
        </p:txBody>
      </p:sp>
      <p:sp>
        <p:nvSpPr>
          <p:cNvPr id="3" name="Content Placeholder 2"/>
          <p:cNvSpPr>
            <a:spLocks noGrp="1"/>
          </p:cNvSpPr>
          <p:nvPr>
            <p:ph sz="quarter" idx="1"/>
          </p:nvPr>
        </p:nvSpPr>
        <p:spPr/>
        <p:txBody>
          <a:bodyPr>
            <a:normAutofit/>
          </a:bodyPr>
          <a:lstStyle/>
          <a:p>
            <a:r>
              <a:rPr lang="en-US" sz="2800" dirty="0" smtClean="0">
                <a:solidFill>
                  <a:srgbClr val="000000"/>
                </a:solidFill>
                <a:latin typeface="Consolas"/>
                <a:ea typeface="Consolas"/>
                <a:cs typeface="Consolas"/>
              </a:rPr>
              <a:t>…in TED, signs, especially strabismus, tend to worsen as the inflammation decreases.  Scarring is the final step in the healing process.  The so-called inflammatory signs are mostly signs of high venous pressure within the orbit rather than actual on-going autoimmune infiltration of inflammatory cells.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507"/>
            <a:ext cx="7483183" cy="4801123"/>
          </a:xfrm>
        </p:spPr>
        <p:txBody>
          <a:bodyPr>
            <a:noAutofit/>
          </a:bodyPr>
          <a:lstStyle/>
          <a:p>
            <a:r>
              <a:rPr lang="en-US" sz="1600" dirty="0" smtClean="0"/>
              <a:t>…. </a:t>
            </a:r>
            <a:r>
              <a:rPr lang="en-US" sz="2000" dirty="0" smtClean="0"/>
              <a:t>animal </a:t>
            </a:r>
            <a:r>
              <a:rPr lang="en-US" sz="2000" dirty="0" smtClean="0"/>
              <a:t>model of orbital venous obstruction by </a:t>
            </a:r>
            <a:r>
              <a:rPr lang="en-US" sz="2000" dirty="0" err="1" smtClean="0"/>
              <a:t>ligating</a:t>
            </a:r>
            <a:r>
              <a:rPr lang="en-US" sz="2000" dirty="0" smtClean="0"/>
              <a:t> the draining ophthalmic veins of the right eyes of 4 cats. … </a:t>
            </a:r>
            <a:r>
              <a:rPr lang="en-US" sz="2000" b="1" dirty="0" smtClean="0"/>
              <a:t>there was .</a:t>
            </a:r>
            <a:r>
              <a:rPr lang="en-US" sz="2000" b="1" dirty="0" smtClean="0"/>
              <a:t>. marked </a:t>
            </a:r>
            <a:r>
              <a:rPr lang="en-US" sz="2000" b="1" dirty="0" smtClean="0"/>
              <a:t>proptosis, </a:t>
            </a:r>
            <a:r>
              <a:rPr lang="en-US" sz="2000" b="1" dirty="0" err="1" smtClean="0"/>
              <a:t>chemosis</a:t>
            </a:r>
            <a:r>
              <a:rPr lang="en-US" sz="2000" b="1" dirty="0" smtClean="0"/>
              <a:t>, and exotropia</a:t>
            </a:r>
            <a:r>
              <a:rPr lang="en-US" sz="2000" dirty="0" smtClean="0"/>
              <a:t>. </a:t>
            </a:r>
            <a:br>
              <a:rPr lang="en-US" sz="2000" dirty="0" smtClean="0"/>
            </a:br>
            <a:r>
              <a:rPr lang="en-US" sz="2000" dirty="0" smtClean="0"/>
              <a:t/>
            </a:r>
            <a:br>
              <a:rPr lang="en-US" sz="2000" dirty="0" smtClean="0"/>
            </a:br>
            <a:r>
              <a:rPr lang="en-US" sz="2000" b="1" dirty="0" smtClean="0"/>
              <a:t>Histology</a:t>
            </a:r>
            <a:r>
              <a:rPr lang="en-US" sz="2000" dirty="0" smtClean="0"/>
              <a:t> showed </a:t>
            </a:r>
            <a:r>
              <a:rPr lang="en-US" sz="2000" b="1" dirty="0" smtClean="0"/>
              <a:t>acid </a:t>
            </a:r>
            <a:r>
              <a:rPr lang="en-US" sz="2000" b="1" dirty="0" err="1" smtClean="0"/>
              <a:t>mucopolysaccharides</a:t>
            </a:r>
            <a:r>
              <a:rPr lang="en-US" sz="2000" b="1" dirty="0" smtClean="0"/>
              <a:t>, increased </a:t>
            </a:r>
            <a:r>
              <a:rPr lang="en-US" sz="2000" b="1" dirty="0" smtClean="0"/>
              <a:t>collagen</a:t>
            </a:r>
            <a:r>
              <a:rPr lang="en-US" sz="2000" b="1" dirty="0" smtClean="0"/>
              <a:t> </a:t>
            </a:r>
            <a:r>
              <a:rPr lang="en-US" sz="2000" b="1" dirty="0" smtClean="0"/>
              <a:t>…</a:t>
            </a:r>
            <a:r>
              <a:rPr lang="en-US" sz="2000" b="1" dirty="0" smtClean="0"/>
              <a:t>lymphoid cells ……persistent interstitial lymphocytic infiltrates </a:t>
            </a:r>
            <a:r>
              <a:rPr lang="en-US" sz="2000" dirty="0" smtClean="0"/>
              <a:t/>
            </a:r>
            <a:br>
              <a:rPr lang="en-US" sz="2000" dirty="0" smtClean="0"/>
            </a:br>
            <a:r>
              <a:rPr lang="en-US" sz="2000" dirty="0" smtClean="0"/>
              <a:t/>
            </a:r>
            <a:br>
              <a:rPr lang="en-US" sz="2000" dirty="0" smtClean="0"/>
            </a:br>
            <a:r>
              <a:rPr lang="en-US" sz="2400" b="1" i="1" dirty="0" smtClean="0"/>
              <a:t/>
            </a:r>
            <a:br>
              <a:rPr lang="en-US" sz="2400" b="1" i="1" dirty="0" smtClean="0"/>
            </a:br>
            <a:r>
              <a:rPr lang="en-US" sz="1600" b="1" i="1" dirty="0" err="1" smtClean="0"/>
              <a:t>graefe’s</a:t>
            </a:r>
            <a:r>
              <a:rPr lang="en-US" sz="1600" b="1" i="1" dirty="0" smtClean="0"/>
              <a:t> arch </a:t>
            </a:r>
            <a:r>
              <a:rPr lang="en-US" sz="1600" b="1" i="1" dirty="0" err="1" smtClean="0"/>
              <a:t>clin</a:t>
            </a:r>
            <a:r>
              <a:rPr lang="en-US" sz="1600" b="1" i="1" dirty="0" smtClean="0"/>
              <a:t> exp </a:t>
            </a:r>
            <a:r>
              <a:rPr lang="en-US" sz="1600" b="1" i="1" dirty="0" err="1" smtClean="0"/>
              <a:t>ophthalmol</a:t>
            </a:r>
            <a:r>
              <a:rPr lang="en-US" sz="1600" b="1" i="1" dirty="0" smtClean="0"/>
              <a:t>    1996</a:t>
            </a:r>
            <a:endParaRPr lang="en-US" sz="1600" b="1" i="1" dirty="0"/>
          </a:p>
        </p:txBody>
      </p:sp>
      <p:pic>
        <p:nvPicPr>
          <p:cNvPr id="4" name="Content Placeholder 3" descr="feldon congestion : inflamamtion.tiff"/>
          <p:cNvPicPr>
            <a:picLocks noGrp="1" noChangeAspect="1"/>
          </p:cNvPicPr>
          <p:nvPr>
            <p:ph sz="quarter" idx="1"/>
          </p:nvPr>
        </p:nvPicPr>
        <p:blipFill>
          <a:blip r:embed="rId3"/>
          <a:srcRect t="-35949" b="-35949"/>
          <a:stretch>
            <a:fillRect/>
          </a:stretch>
        </p:blipFill>
        <p:spPr>
          <a:xfrm>
            <a:off x="192056" y="-1770481"/>
            <a:ext cx="8229600" cy="4525963"/>
          </a:xfr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747"/>
            <a:ext cx="7483183" cy="4801123"/>
          </a:xfrm>
        </p:spPr>
        <p:txBody>
          <a:bodyPr>
            <a:noAutofit/>
          </a:bodyPr>
          <a:lstStyle/>
          <a:p>
            <a:r>
              <a:rPr lang="en-US" sz="2000" dirty="0" smtClean="0"/>
              <a:t/>
            </a:r>
            <a:br>
              <a:rPr lang="en-US" sz="2000" dirty="0" smtClean="0"/>
            </a:br>
            <a:r>
              <a:rPr lang="en-US" sz="2000" b="1" i="1" dirty="0" smtClean="0"/>
              <a:t>Without evoking a primary orbital inflammation or inducing a systemic autoimmune disease, </a:t>
            </a:r>
            <a:r>
              <a:rPr lang="en-US" sz="2000" b="1" i="1" dirty="0" smtClean="0">
                <a:solidFill>
                  <a:srgbClr val="FF0000"/>
                </a:solidFill>
              </a:rPr>
              <a:t>an animal model of venous stasis has been developed that closely mimics many of the advanced clinical and </a:t>
            </a:r>
            <a:r>
              <a:rPr lang="en-US" sz="2000" b="1" i="1" dirty="0" err="1" smtClean="0">
                <a:solidFill>
                  <a:srgbClr val="FF0000"/>
                </a:solidFill>
              </a:rPr>
              <a:t>histologic</a:t>
            </a:r>
            <a:r>
              <a:rPr lang="en-US" sz="2000" b="1" i="1" dirty="0" smtClean="0">
                <a:solidFill>
                  <a:srgbClr val="FF0000"/>
                </a:solidFill>
              </a:rPr>
              <a:t> changes that occur in GO</a:t>
            </a:r>
            <a:r>
              <a:rPr lang="en-US" sz="2000" b="1" i="1" dirty="0" smtClean="0"/>
              <a:t/>
            </a:r>
            <a:br>
              <a:rPr lang="en-US" sz="2000" b="1" i="1" dirty="0" smtClean="0"/>
            </a:br>
            <a:r>
              <a:rPr lang="en-US" sz="2400" b="1" i="1" dirty="0" smtClean="0"/>
              <a:t/>
            </a:r>
            <a:br>
              <a:rPr lang="en-US" sz="2400" b="1" i="1" dirty="0" smtClean="0"/>
            </a:br>
            <a:r>
              <a:rPr lang="en-US" sz="1600" b="1" i="1" dirty="0" err="1" smtClean="0"/>
              <a:t>graefe’s</a:t>
            </a:r>
            <a:r>
              <a:rPr lang="en-US" sz="1600" b="1" i="1" dirty="0" smtClean="0"/>
              <a:t> arch </a:t>
            </a:r>
            <a:r>
              <a:rPr lang="en-US" sz="1600" b="1" i="1" dirty="0" err="1" smtClean="0"/>
              <a:t>clin</a:t>
            </a:r>
            <a:r>
              <a:rPr lang="en-US" sz="1600" b="1" i="1" dirty="0" smtClean="0"/>
              <a:t> exp </a:t>
            </a:r>
            <a:r>
              <a:rPr lang="en-US" sz="1600" b="1" i="1" dirty="0" err="1" smtClean="0"/>
              <a:t>ophthalmol</a:t>
            </a:r>
            <a:r>
              <a:rPr lang="en-US" sz="1600" b="1" i="1" dirty="0" smtClean="0"/>
              <a:t>    1996</a:t>
            </a:r>
            <a:endParaRPr lang="en-US" sz="1600" b="1" i="1" dirty="0"/>
          </a:p>
        </p:txBody>
      </p:sp>
      <p:pic>
        <p:nvPicPr>
          <p:cNvPr id="4" name="Content Placeholder 3" descr="feldon congestion : inflamamtion.tiff"/>
          <p:cNvPicPr>
            <a:picLocks noGrp="1" noChangeAspect="1"/>
          </p:cNvPicPr>
          <p:nvPr>
            <p:ph sz="quarter" idx="1"/>
          </p:nvPr>
        </p:nvPicPr>
        <p:blipFill>
          <a:blip r:embed="rId3"/>
          <a:srcRect t="-35949" b="-35949"/>
          <a:stretch>
            <a:fillRect/>
          </a:stretch>
        </p:blipFill>
        <p:spPr>
          <a:xfrm>
            <a:off x="192056" y="-2233411"/>
            <a:ext cx="8229600"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Fibrosed</a:t>
            </a:r>
            <a:r>
              <a:rPr lang="en-US" dirty="0" smtClean="0"/>
              <a:t>? Inflamed? Congested?</a:t>
            </a:r>
            <a:endParaRPr lang="en-US" dirty="0"/>
          </a:p>
        </p:txBody>
      </p:sp>
      <p:sp>
        <p:nvSpPr>
          <p:cNvPr id="3" name="Content Placeholder 2"/>
          <p:cNvSpPr>
            <a:spLocks noGrp="1"/>
          </p:cNvSpPr>
          <p:nvPr>
            <p:ph sz="quarter" idx="1"/>
          </p:nvPr>
        </p:nvSpPr>
        <p:spPr/>
        <p:txBody>
          <a:bodyPr>
            <a:normAutofit/>
          </a:bodyPr>
          <a:lstStyle/>
          <a:p>
            <a:r>
              <a:rPr lang="en-US" sz="4000" dirty="0" smtClean="0"/>
              <a:t>‘Orbital inflammation’ is sometimes / regularly relieved by orbital decompression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Fibrosed</a:t>
            </a:r>
            <a:r>
              <a:rPr lang="en-US" dirty="0" smtClean="0"/>
              <a:t>? Inflamed? Congested</a:t>
            </a:r>
            <a:r>
              <a:rPr lang="en-US" dirty="0" smtClean="0"/>
              <a:t>?</a:t>
            </a:r>
            <a:br>
              <a:rPr lang="en-US" dirty="0" smtClean="0"/>
            </a:br>
            <a:r>
              <a:rPr lang="en-US" b="1" u="sng" dirty="0" smtClean="0"/>
              <a:t>Confused?</a:t>
            </a:r>
            <a:endParaRPr lang="en-US" b="1" u="sng" dirty="0"/>
          </a:p>
        </p:txBody>
      </p:sp>
      <p:sp>
        <p:nvSpPr>
          <p:cNvPr id="3" name="Content Placeholder 2"/>
          <p:cNvSpPr>
            <a:spLocks noGrp="1"/>
          </p:cNvSpPr>
          <p:nvPr>
            <p:ph sz="quarter" idx="1"/>
          </p:nvPr>
        </p:nvSpPr>
        <p:spPr/>
        <p:txBody>
          <a:bodyPr>
            <a:normAutofit/>
          </a:bodyPr>
          <a:lstStyle/>
          <a:p>
            <a:r>
              <a:rPr lang="en-US" sz="4000" i="1" dirty="0" smtClean="0"/>
              <a:t>In TED,  the clinical pictures of inflammation, venous congestion &amp; fibrosis overlap and </a:t>
            </a:r>
            <a:r>
              <a:rPr lang="en-US" sz="4000" b="1" i="1" dirty="0" smtClean="0"/>
              <a:t>cannot be reliably distinguished  </a:t>
            </a:r>
            <a:endParaRPr lang="en-US" sz="4000" b="1" dirty="0" smtClean="0"/>
          </a:p>
          <a:p>
            <a:pPr>
              <a:buNone/>
            </a:pPr>
            <a:r>
              <a:rPr lang="en-US" sz="3200" b="1" dirty="0" smtClean="0">
                <a:solidFill>
                  <a:srgbClr val="FF0000"/>
                </a:solidFill>
              </a:rPr>
              <a:t>There will be some / a lot of </a:t>
            </a:r>
            <a:r>
              <a:rPr lang="en-US" sz="3200" b="1" dirty="0" err="1" smtClean="0">
                <a:solidFill>
                  <a:srgbClr val="FF0000"/>
                </a:solidFill>
              </a:rPr>
              <a:t>unrecognised</a:t>
            </a:r>
            <a:r>
              <a:rPr lang="en-US" sz="3200" b="1" dirty="0" smtClean="0">
                <a:solidFill>
                  <a:srgbClr val="FF0000"/>
                </a:solidFill>
              </a:rPr>
              <a:t> selection bias in every cohort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‘Fixed muscle </a:t>
            </a:r>
            <a:r>
              <a:rPr lang="en-US" dirty="0" err="1" smtClean="0"/>
              <a:t>shortennig</a:t>
            </a:r>
            <a:r>
              <a:rPr lang="en-US" dirty="0" smtClean="0"/>
              <a:t>’ </a:t>
            </a:r>
            <a:br>
              <a:rPr lang="en-US" dirty="0" smtClean="0"/>
            </a:br>
            <a:r>
              <a:rPr lang="en-US" dirty="0" err="1" smtClean="0"/>
              <a:t>Simonsz</a:t>
            </a:r>
            <a:endParaRPr lang="en-US" dirty="0"/>
          </a:p>
        </p:txBody>
      </p:sp>
      <p:sp>
        <p:nvSpPr>
          <p:cNvPr id="3" name="Content Placeholder 2"/>
          <p:cNvSpPr>
            <a:spLocks noGrp="1"/>
          </p:cNvSpPr>
          <p:nvPr>
            <p:ph sz="quarter" idx="1"/>
          </p:nvPr>
        </p:nvSpPr>
        <p:spPr/>
        <p:txBody>
          <a:bodyPr/>
          <a:lstStyle/>
          <a:p>
            <a:r>
              <a:rPr lang="en-US" sz="3600" dirty="0" smtClean="0"/>
              <a:t>Is the muscle irreversibly  ‘</a:t>
            </a:r>
            <a:r>
              <a:rPr lang="en-US" sz="3600" dirty="0" err="1" smtClean="0"/>
              <a:t>fibrosed</a:t>
            </a:r>
            <a:r>
              <a:rPr lang="en-US" sz="3600" dirty="0" smtClean="0"/>
              <a:t>’?...or is it reversibly contracted?</a:t>
            </a:r>
          </a:p>
          <a:p>
            <a:r>
              <a:rPr lang="en-US" sz="3600" dirty="0" smtClean="0"/>
              <a:t>Is it inflamed or is it all venous congestion, or both?</a:t>
            </a:r>
          </a:p>
          <a:p>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5405</TotalTime>
  <Words>1569</Words>
  <Application>Microsoft Macintosh PowerPoint</Application>
  <PresentationFormat>On-screen Show (4:3)</PresentationFormat>
  <Paragraphs>143</Paragraphs>
  <Slides>29</Slides>
  <Notes>2</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Oriel</vt:lpstr>
      <vt:lpstr>Botox in thyroid eye disease</vt:lpstr>
      <vt:lpstr>Alan Scott</vt:lpstr>
      <vt:lpstr>Botox in thyroid eye disease</vt:lpstr>
      <vt:lpstr>Is it fibrosed?...inflamed?  feldon</vt:lpstr>
      <vt:lpstr>…. animal model of orbital venous obstruction by ligating the draining ophthalmic veins of the right eyes of 4 cats. … there was .. marked proptosis, chemosis, and exotropia.   Histology showed acid mucopolysaccharides, increased collagen …lymphoid cells ……persistent interstitial lymphocytic infiltrates    graefe’s arch clin exp ophthalmol    1996</vt:lpstr>
      <vt:lpstr> Without evoking a primary orbital inflammation or inducing a systemic autoimmune disease, an animal model of venous stasis has been developed that closely mimics many of the advanced clinical and histologic changes that occur in GO  graefe’s arch clin exp ophthalmol    1996</vt:lpstr>
      <vt:lpstr>Fibrosed? Inflamed? Congested?</vt:lpstr>
      <vt:lpstr>Fibrosed? Inflamed? Congested? Confused?</vt:lpstr>
      <vt:lpstr>‘Fixed muscle shortennig’  Simonsz</vt:lpstr>
      <vt:lpstr>L-T measurments</vt:lpstr>
      <vt:lpstr>=</vt:lpstr>
      <vt:lpstr>Alan Scott</vt:lpstr>
      <vt:lpstr>David Granet  ucsd      WCPOS  2012</vt:lpstr>
      <vt:lpstr>botulinum toxin A in the treatment of restrictictive strabismus in thyroid associated ophthalmopathy  [Chinese] Zhonghua Yan Ke Za Zhi. 2006 Dec;42(12):1063-7.</vt:lpstr>
      <vt:lpstr>How?</vt:lpstr>
      <vt:lpstr>Kraft : is it the botox, or is it any intramuscular injection?</vt:lpstr>
      <vt:lpstr>My Very 1st thyroid Botox pt </vt:lpstr>
      <vt:lpstr>Pt  1     55404   WM age 73</vt:lpstr>
      <vt:lpstr>Pt 2   50170   WF age 77</vt:lpstr>
      <vt:lpstr>Pt 3  49601  WF  age 64</vt:lpstr>
      <vt:lpstr>Pt 4   49996  WM  age 48</vt:lpstr>
      <vt:lpstr>Pt 5  WM age 52</vt:lpstr>
      <vt:lpstr>Moorfields experience 1</vt:lpstr>
      <vt:lpstr>Moorfields experience   2</vt:lpstr>
      <vt:lpstr>Ooptic neuropathy associated with BTA in thyroid-related orbitopathy. Korn BS, Seo SW, Levi L, Granet DB, Kikkawa DO Thyroid Eye Center, ucsd Ophthal Plast Reconstr Surg. 2007 Mar-Apr;23(2):109-14</vt:lpstr>
      <vt:lpstr>BOTOX IN TED summary</vt:lpstr>
      <vt:lpstr>How do we do it better?</vt:lpstr>
      <vt:lpstr>Your next pt</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Botox in thyroid eye disease</dc:title>
  <dc:creator>lionel kowal</dc:creator>
  <cp:lastModifiedBy>lionel kowal</cp:lastModifiedBy>
  <cp:revision>8</cp:revision>
  <dcterms:created xsi:type="dcterms:W3CDTF">2012-09-11T04:55:05Z</dcterms:created>
  <dcterms:modified xsi:type="dcterms:W3CDTF">2012-09-11T05:07:14Z</dcterms:modified>
</cp:coreProperties>
</file>